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7" r:id="rId7"/>
    <p:sldId id="259" r:id="rId8"/>
    <p:sldId id="268" r:id="rId9"/>
    <p:sldId id="274" r:id="rId10"/>
    <p:sldId id="263" r:id="rId11"/>
    <p:sldId id="272" r:id="rId12"/>
    <p:sldId id="261" r:id="rId13"/>
    <p:sldId id="271" r:id="rId14"/>
    <p:sldId id="266" r:id="rId15"/>
    <p:sldId id="269" r:id="rId16"/>
    <p:sldId id="270" r:id="rId1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F9DDE6-478A-4F3E-DBF6-13E3DA3BCEC2}" v="72" dt="2024-02-06T13:04:17.4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7BE401B-E888-427D-B84E-8A1160235073}" type="datetimeFigureOut">
              <a:rPr lang="en-GB" smtClean="0"/>
              <a:t>09/02/2024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2276496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BE401B-E888-427D-B84E-8A1160235073}" type="datetimeFigureOut">
              <a:rPr lang="en-GB" smtClean="0"/>
              <a:t>09/02/2024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704129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7BE401B-E888-427D-B84E-8A1160235073}" type="datetimeFigureOut">
              <a:rPr lang="en-GB" smtClean="0"/>
              <a:t>09/02/2024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4232672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7BE401B-E888-427D-B84E-8A1160235073}" type="datetimeFigureOut">
              <a:rPr lang="en-GB" smtClean="0"/>
              <a:t>09/02/2024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1017632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7BE401B-E888-427D-B84E-8A1160235073}" type="datetimeFigureOut">
              <a:rPr lang="en-GB" smtClean="0"/>
              <a:t>09/02/2024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456511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7BE401B-E888-427D-B84E-8A1160235073}" type="datetimeFigureOut">
              <a:rPr lang="en-GB" smtClean="0"/>
              <a:t>09/02/2024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306517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BE401B-E888-427D-B84E-8A1160235073}" type="datetimeFigureOut">
              <a:rPr lang="en-GB" smtClean="0"/>
              <a:t>09/02/2024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2964026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7BE401B-E888-427D-B84E-8A1160235073}" type="datetimeFigureOut">
              <a:rPr lang="en-GB" smtClean="0"/>
              <a:t>09/02/2024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36299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7BE401B-E888-427D-B84E-8A1160235073}" type="datetimeFigureOut">
              <a:rPr lang="en-GB" smtClean="0"/>
              <a:t>09/02/2024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1379094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BE401B-E888-427D-B84E-8A1160235073}" type="datetimeFigureOut">
              <a:rPr lang="en-GB" smtClean="0"/>
              <a:t>09/02/2024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3363542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BE401B-E888-427D-B84E-8A1160235073}" type="datetimeFigureOut">
              <a:rPr lang="en-GB" smtClean="0"/>
              <a:t>09/02/2024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38AB46-2AA6-431C-9BE7-0CBFA503B1B6}" type="slidenum">
              <a:rPr lang="en-GB" smtClean="0"/>
              <a:t>‹#›</a:t>
            </a:fld>
            <a:endParaRPr lang="en-GB"/>
          </a:p>
        </p:txBody>
      </p:sp>
    </p:spTree>
    <p:extLst>
      <p:ext uri="{BB962C8B-B14F-4D97-AF65-F5344CB8AC3E}">
        <p14:creationId xmlns:p14="http://schemas.microsoft.com/office/powerpoint/2010/main" val="2831066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BE401B-E888-427D-B84E-8A1160235073}" type="datetimeFigureOut">
              <a:rPr lang="en-GB" smtClean="0"/>
              <a:t>09/02/2024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38AB46-2AA6-431C-9BE7-0CBFA503B1B6}" type="slidenum">
              <a:rPr lang="en-GB" smtClean="0"/>
              <a:t>‹#›</a:t>
            </a:fld>
            <a:endParaRPr lang="en-GB"/>
          </a:p>
        </p:txBody>
      </p:sp>
    </p:spTree>
    <p:extLst>
      <p:ext uri="{BB962C8B-B14F-4D97-AF65-F5344CB8AC3E}">
        <p14:creationId xmlns:p14="http://schemas.microsoft.com/office/powerpoint/2010/main" val="416395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9758" y="1907974"/>
            <a:ext cx="9144000" cy="2387600"/>
          </a:xfrm>
        </p:spPr>
        <p:txBody>
          <a:bodyPr/>
          <a:lstStyle/>
          <a:p>
            <a:r>
              <a:rPr lang="en-GB" dirty="0">
                <a:cs typeface="Arial" panose="020B0604020202020204" pitchFamily="34" charset="0"/>
              </a:rPr>
              <a:t>Year Six SATs Information</a:t>
            </a:r>
          </a:p>
        </p:txBody>
      </p:sp>
      <p:pic>
        <p:nvPicPr>
          <p:cNvPr id="3" name="Picture 2"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05096" y="627445"/>
            <a:ext cx="1831659" cy="1777285"/>
          </a:xfrm>
          <a:prstGeom prst="rect">
            <a:avLst/>
          </a:prstGeom>
          <a:noFill/>
          <a:ln>
            <a:noFill/>
          </a:ln>
        </p:spPr>
      </p:pic>
    </p:spTree>
    <p:extLst>
      <p:ext uri="{BB962C8B-B14F-4D97-AF65-F5344CB8AC3E}">
        <p14:creationId xmlns:p14="http://schemas.microsoft.com/office/powerpoint/2010/main" val="1776845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year 6 sa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421987">
            <a:off x="228593" y="4385823"/>
            <a:ext cx="2114690" cy="218028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a:t>KS2 SATS Week 2024</a:t>
            </a:r>
          </a:p>
        </p:txBody>
      </p:sp>
      <p:sp>
        <p:nvSpPr>
          <p:cNvPr id="5" name="TextBox 4"/>
          <p:cNvSpPr txBox="1"/>
          <p:nvPr/>
        </p:nvSpPr>
        <p:spPr>
          <a:xfrm>
            <a:off x="2254721" y="6033625"/>
            <a:ext cx="9697792" cy="369332"/>
          </a:xfrm>
          <a:prstGeom prst="rect">
            <a:avLst/>
          </a:prstGeom>
          <a:noFill/>
        </p:spPr>
        <p:txBody>
          <a:bodyPr wrap="square" lIns="91440" tIns="45720" rIns="91440" bIns="45720" rtlCol="0" anchor="t">
            <a:spAutoFit/>
          </a:bodyPr>
          <a:lstStyle/>
          <a:p>
            <a:pPr algn="ctr"/>
            <a:r>
              <a:rPr lang="en-GB" b="1" dirty="0">
                <a:solidFill>
                  <a:srgbClr val="FF0000"/>
                </a:solidFill>
              </a:rPr>
              <a:t>It is vital that your child is in school for every test.</a:t>
            </a:r>
            <a:endParaRPr lang="en-US" dirty="0">
              <a:solidFill>
                <a:srgbClr val="FF0000"/>
              </a:solidFill>
            </a:endParaRPr>
          </a:p>
        </p:txBody>
      </p:sp>
      <p:pic>
        <p:nvPicPr>
          <p:cNvPr id="6" name="Picture 5" descr="rpsbad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pic>
        <p:nvPicPr>
          <p:cNvPr id="3" name="Picture 2">
            <a:extLst>
              <a:ext uri="{FF2B5EF4-FFF2-40B4-BE49-F238E27FC236}">
                <a16:creationId xmlns:a16="http://schemas.microsoft.com/office/drawing/2014/main" id="{5745CF5A-ECEE-4F69-8F2B-1E8774E0EDE3}"/>
              </a:ext>
            </a:extLst>
          </p:cNvPr>
          <p:cNvPicPr>
            <a:picLocks noChangeAspect="1"/>
          </p:cNvPicPr>
          <p:nvPr/>
        </p:nvPicPr>
        <p:blipFill>
          <a:blip r:embed="rId4"/>
          <a:stretch>
            <a:fillRect/>
          </a:stretch>
        </p:blipFill>
        <p:spPr>
          <a:xfrm>
            <a:off x="4219649" y="1230646"/>
            <a:ext cx="3416061" cy="4457258"/>
          </a:xfrm>
          <a:prstGeom prst="rect">
            <a:avLst/>
          </a:prstGeom>
        </p:spPr>
      </p:pic>
    </p:spTree>
    <p:extLst>
      <p:ext uri="{BB962C8B-B14F-4D97-AF65-F5344CB8AC3E}">
        <p14:creationId xmlns:p14="http://schemas.microsoft.com/office/powerpoint/2010/main" val="2506024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ea typeface="Arial" charset="0"/>
                <a:cs typeface="Arial" charset="0"/>
              </a:rPr>
              <a:t>How do the tests take place?</a:t>
            </a:r>
            <a:endParaRPr lang="en-GB" dirty="0"/>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r>
              <a:rPr lang="en-GB" dirty="0">
                <a:latin typeface="+mj-lt"/>
                <a:ea typeface="Arial" charset="0"/>
                <a:cs typeface="Arial"/>
              </a:rPr>
              <a:t>The tests all take place in normal school time and are under test conditions.</a:t>
            </a:r>
          </a:p>
          <a:p>
            <a:r>
              <a:rPr lang="en-GB" dirty="0">
                <a:latin typeface="+mj-lt"/>
                <a:ea typeface="Arial" charset="0"/>
                <a:cs typeface="Arial"/>
              </a:rPr>
              <a:t>The completed papers are sent away to be marked externally. </a:t>
            </a:r>
            <a:endParaRPr lang="en-GB" dirty="0">
              <a:latin typeface="+mj-lt"/>
              <a:ea typeface="Arial" charset="0"/>
              <a:cs typeface="Arial" charset="0"/>
            </a:endParaRPr>
          </a:p>
          <a:p>
            <a:r>
              <a:rPr lang="en-GB" dirty="0">
                <a:latin typeface="+mj-lt"/>
                <a:ea typeface="Arial" charset="0"/>
                <a:cs typeface="Arial"/>
              </a:rPr>
              <a:t>Results are returned to school in July.</a:t>
            </a:r>
          </a:p>
          <a:p>
            <a:r>
              <a:rPr lang="en-GB" dirty="0">
                <a:latin typeface="+mj-lt"/>
                <a:ea typeface="Arial" charset="0"/>
                <a:cs typeface="Arial"/>
              </a:rPr>
              <a:t>The tests vary in length but last no longer than 60 minutes:</a:t>
            </a:r>
            <a:br>
              <a:rPr lang="en-GB" dirty="0">
                <a:latin typeface="+mj-lt"/>
                <a:ea typeface="Arial" charset="0"/>
                <a:cs typeface="Arial" charset="0"/>
              </a:rPr>
            </a:br>
            <a:r>
              <a:rPr lang="en-GB" dirty="0">
                <a:latin typeface="+mj-lt"/>
                <a:ea typeface="Arial" charset="0"/>
                <a:cs typeface="Arial"/>
              </a:rPr>
              <a:t>- Reading: 60 minutes</a:t>
            </a:r>
            <a:br>
              <a:rPr lang="en-GB" dirty="0">
                <a:latin typeface="+mj-lt"/>
                <a:ea typeface="Arial" charset="0"/>
                <a:cs typeface="Arial" charset="0"/>
              </a:rPr>
            </a:br>
            <a:r>
              <a:rPr lang="en-GB" dirty="0">
                <a:latin typeface="+mj-lt"/>
                <a:ea typeface="Arial" charset="0"/>
                <a:cs typeface="Arial"/>
              </a:rPr>
              <a:t>- Grammar, Punctuation &amp; Vocabulary</a:t>
            </a:r>
            <a:r>
              <a:rPr lang="en-US" dirty="0">
                <a:latin typeface="+mj-lt"/>
                <a:ea typeface="Arial" charset="0"/>
                <a:cs typeface="Arial"/>
              </a:rPr>
              <a:t>: </a:t>
            </a:r>
            <a:r>
              <a:rPr lang="en-GB" dirty="0">
                <a:latin typeface="+mj-lt"/>
                <a:ea typeface="Arial" charset="0"/>
                <a:cs typeface="Arial"/>
              </a:rPr>
              <a:t>45 minutes</a:t>
            </a:r>
            <a:br>
              <a:rPr lang="en-GB" dirty="0">
                <a:latin typeface="+mj-lt"/>
                <a:ea typeface="Arial" charset="0"/>
                <a:cs typeface="Arial" charset="0"/>
              </a:rPr>
            </a:br>
            <a:r>
              <a:rPr lang="en-GB" dirty="0">
                <a:latin typeface="+mj-lt"/>
                <a:ea typeface="Arial" charset="0"/>
                <a:cs typeface="Arial"/>
              </a:rPr>
              <a:t>- Spelling</a:t>
            </a:r>
            <a:r>
              <a:rPr lang="en-US" dirty="0">
                <a:latin typeface="+mj-lt"/>
                <a:ea typeface="Arial" charset="0"/>
                <a:cs typeface="Arial"/>
              </a:rPr>
              <a:t>: </a:t>
            </a:r>
            <a:r>
              <a:rPr lang="en-GB" dirty="0">
                <a:latin typeface="+mj-lt"/>
                <a:ea typeface="Arial" charset="0"/>
                <a:cs typeface="Arial"/>
              </a:rPr>
              <a:t>15 minutes</a:t>
            </a:r>
            <a:br>
              <a:rPr lang="en-GB" dirty="0">
                <a:latin typeface="+mj-lt"/>
                <a:ea typeface="Arial" charset="0"/>
                <a:cs typeface="Arial" charset="0"/>
              </a:rPr>
            </a:br>
            <a:r>
              <a:rPr lang="en-GB" dirty="0">
                <a:latin typeface="+mj-lt"/>
                <a:ea typeface="Arial" charset="0"/>
                <a:cs typeface="Arial"/>
              </a:rPr>
              <a:t>- Arithmetic</a:t>
            </a:r>
            <a:r>
              <a:rPr lang="en-US" dirty="0">
                <a:latin typeface="+mj-lt"/>
                <a:ea typeface="Arial" charset="0"/>
                <a:cs typeface="Arial"/>
              </a:rPr>
              <a:t>: </a:t>
            </a:r>
            <a:r>
              <a:rPr lang="en-GB" dirty="0">
                <a:latin typeface="+mj-lt"/>
                <a:ea typeface="Arial" charset="0"/>
                <a:cs typeface="Arial"/>
              </a:rPr>
              <a:t>30 minutes</a:t>
            </a:r>
            <a:br>
              <a:rPr lang="en-GB" dirty="0">
                <a:latin typeface="+mj-lt"/>
                <a:ea typeface="Arial" charset="0"/>
                <a:cs typeface="Arial" charset="0"/>
              </a:rPr>
            </a:br>
            <a:r>
              <a:rPr lang="en-GB" dirty="0">
                <a:latin typeface="+mj-lt"/>
                <a:ea typeface="Arial" charset="0"/>
                <a:cs typeface="Arial"/>
              </a:rPr>
              <a:t>- Mathematical Reasoning</a:t>
            </a:r>
            <a:r>
              <a:rPr lang="en-US" dirty="0">
                <a:latin typeface="+mj-lt"/>
                <a:ea typeface="Arial" charset="0"/>
                <a:cs typeface="Arial"/>
              </a:rPr>
              <a:t>: </a:t>
            </a:r>
            <a:r>
              <a:rPr lang="en-GB" dirty="0">
                <a:latin typeface="+mj-lt"/>
                <a:ea typeface="Arial" charset="0"/>
                <a:cs typeface="Arial"/>
              </a:rPr>
              <a:t>2 papers of 40 minutes each.</a:t>
            </a:r>
          </a:p>
          <a:p>
            <a:r>
              <a:rPr lang="en-GB" dirty="0">
                <a:solidFill>
                  <a:srgbClr val="FF0000"/>
                </a:solidFill>
                <a:latin typeface="+mj-lt"/>
                <a:ea typeface="Arial" charset="0"/>
                <a:cs typeface="Arial"/>
              </a:rPr>
              <a:t>If your child is ill the school can apply for permission to complete a timetable variation for them to complete it another day – early communication with school is vital.</a:t>
            </a:r>
            <a:endParaRPr lang="en-GB" dirty="0">
              <a:solidFill>
                <a:srgbClr val="000000"/>
              </a:solidFill>
              <a:latin typeface="+mj-lt"/>
              <a:ea typeface="Arial" charset="0"/>
              <a:cs typeface="Arial"/>
            </a:endParaRPr>
          </a:p>
          <a:p>
            <a:endParaRPr lang="en-GB" dirty="0">
              <a:latin typeface="+mj-lt"/>
            </a:endParaRPr>
          </a:p>
        </p:txBody>
      </p:sp>
      <p:pic>
        <p:nvPicPr>
          <p:cNvPr id="4" name="Picture 3"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spTree>
    <p:extLst>
      <p:ext uri="{BB962C8B-B14F-4D97-AF65-F5344CB8AC3E}">
        <p14:creationId xmlns:p14="http://schemas.microsoft.com/office/powerpoint/2010/main" val="1855157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What results will my child receive?</a:t>
            </a:r>
          </a:p>
        </p:txBody>
      </p:sp>
      <p:sp>
        <p:nvSpPr>
          <p:cNvPr id="3" name="Content Placeholder 2"/>
          <p:cNvSpPr>
            <a:spLocks noGrp="1"/>
          </p:cNvSpPr>
          <p:nvPr>
            <p:ph idx="1"/>
          </p:nvPr>
        </p:nvSpPr>
        <p:spPr>
          <a:xfrm>
            <a:off x="1352956" y="1898911"/>
            <a:ext cx="10530016" cy="4351338"/>
          </a:xfrm>
        </p:spPr>
        <p:txBody>
          <a:bodyPr/>
          <a:lstStyle/>
          <a:p>
            <a:pPr marL="0" indent="0">
              <a:buNone/>
            </a:pPr>
            <a:r>
              <a:rPr lang="en-GB" dirty="0">
                <a:latin typeface="+mj-lt"/>
              </a:rPr>
              <a:t>Each pupil registered for the tests will receive: </a:t>
            </a:r>
          </a:p>
          <a:p>
            <a:pPr marL="0" indent="0">
              <a:buNone/>
            </a:pPr>
            <a:r>
              <a:rPr lang="en-GB" dirty="0">
                <a:latin typeface="+mj-lt"/>
              </a:rPr>
              <a:t>•a raw score (number of raw marks awarded)</a:t>
            </a:r>
          </a:p>
          <a:p>
            <a:pPr marL="0" indent="0">
              <a:buNone/>
            </a:pPr>
            <a:r>
              <a:rPr lang="en-GB" dirty="0">
                <a:latin typeface="+mj-lt"/>
              </a:rPr>
              <a:t>•a scaled score, for the KS2 tests a scaled score of 100 will always represent the ‘expected standard’</a:t>
            </a:r>
          </a:p>
          <a:p>
            <a:pPr marL="0" indent="0">
              <a:buNone/>
            </a:pPr>
            <a:r>
              <a:rPr lang="en-GB" dirty="0">
                <a:latin typeface="+mj-lt"/>
              </a:rPr>
              <a:t>•confirmation of whether or not they attained the national standard or possibly are greater depth (GD) in the subject. </a:t>
            </a:r>
          </a:p>
        </p:txBody>
      </p:sp>
      <p:pic>
        <p:nvPicPr>
          <p:cNvPr id="4" name="Picture 3"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pic>
        <p:nvPicPr>
          <p:cNvPr id="5" name="Picture 4"/>
          <p:cNvPicPr>
            <a:picLocks noChangeAspect="1"/>
          </p:cNvPicPr>
          <p:nvPr/>
        </p:nvPicPr>
        <p:blipFill>
          <a:blip r:embed="rId3"/>
          <a:stretch>
            <a:fillRect/>
          </a:stretch>
        </p:blipFill>
        <p:spPr>
          <a:xfrm>
            <a:off x="161299" y="0"/>
            <a:ext cx="880125" cy="6858000"/>
          </a:xfrm>
          <a:prstGeom prst="rect">
            <a:avLst/>
          </a:prstGeom>
        </p:spPr>
      </p:pic>
    </p:spTree>
    <p:extLst>
      <p:ext uri="{BB962C8B-B14F-4D97-AF65-F5344CB8AC3E}">
        <p14:creationId xmlns:p14="http://schemas.microsoft.com/office/powerpoint/2010/main" val="3496345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8200" y="-16762"/>
            <a:ext cx="8596668" cy="13208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How does the scaled score work?</a:t>
            </a:r>
          </a:p>
        </p:txBody>
      </p:sp>
      <p:sp>
        <p:nvSpPr>
          <p:cNvPr id="5" name="Content Placeholder 2"/>
          <p:cNvSpPr txBox="1">
            <a:spLocks/>
          </p:cNvSpPr>
          <p:nvPr/>
        </p:nvSpPr>
        <p:spPr>
          <a:xfrm>
            <a:off x="6454680" y="1620262"/>
            <a:ext cx="4788284" cy="388077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rgbClr val="00204E"/>
                </a:solidFill>
                <a:latin typeface="+mj-lt"/>
              </a:rPr>
              <a:t>The Government have decided the scale will centre at </a:t>
            </a:r>
            <a:r>
              <a:rPr lang="en-GB" dirty="0">
                <a:solidFill>
                  <a:srgbClr val="7855A3"/>
                </a:solidFill>
                <a:latin typeface="+mj-lt"/>
              </a:rPr>
              <a:t>100 points</a:t>
            </a:r>
            <a:r>
              <a:rPr lang="en-GB" dirty="0">
                <a:solidFill>
                  <a:srgbClr val="00204E"/>
                </a:solidFill>
                <a:latin typeface="+mj-lt"/>
              </a:rPr>
              <a:t>.</a:t>
            </a:r>
          </a:p>
          <a:p>
            <a:endParaRPr lang="en-GB" dirty="0">
              <a:solidFill>
                <a:srgbClr val="00204E"/>
              </a:solidFill>
              <a:latin typeface="+mj-lt"/>
            </a:endParaRPr>
          </a:p>
          <a:p>
            <a:r>
              <a:rPr lang="en-GB" dirty="0">
                <a:solidFill>
                  <a:srgbClr val="00204E"/>
                </a:solidFill>
                <a:latin typeface="+mj-lt"/>
              </a:rPr>
              <a:t>This </a:t>
            </a:r>
            <a:r>
              <a:rPr lang="en-GB" dirty="0">
                <a:solidFill>
                  <a:srgbClr val="7855A3"/>
                </a:solidFill>
                <a:latin typeface="+mj-lt"/>
              </a:rPr>
              <a:t>100 points </a:t>
            </a:r>
            <a:r>
              <a:rPr lang="en-GB" dirty="0">
                <a:solidFill>
                  <a:srgbClr val="00204E"/>
                </a:solidFill>
                <a:latin typeface="+mj-lt"/>
              </a:rPr>
              <a:t>represents a child who has met the expected standard for Year 6</a:t>
            </a:r>
          </a:p>
          <a:p>
            <a:pPr marL="0" indent="0">
              <a:buFont typeface="Arial" panose="020B0604020202020204" pitchFamily="34" charset="0"/>
              <a:buNone/>
            </a:pPr>
            <a:endParaRPr lang="en-GB" dirty="0">
              <a:solidFill>
                <a:srgbClr val="00204E"/>
              </a:solidFill>
              <a:latin typeface="+mj-lt"/>
            </a:endParaRPr>
          </a:p>
          <a:p>
            <a:r>
              <a:rPr lang="en-GB" dirty="0">
                <a:solidFill>
                  <a:srgbClr val="00204E"/>
                </a:solidFill>
                <a:latin typeface="+mj-lt"/>
              </a:rPr>
              <a:t>Centring around </a:t>
            </a:r>
            <a:r>
              <a:rPr lang="en-GB" dirty="0">
                <a:solidFill>
                  <a:srgbClr val="7855A3"/>
                </a:solidFill>
                <a:latin typeface="+mj-lt"/>
              </a:rPr>
              <a:t>100</a:t>
            </a:r>
            <a:r>
              <a:rPr lang="en-GB" dirty="0">
                <a:solidFill>
                  <a:srgbClr val="00204E"/>
                </a:solidFill>
                <a:latin typeface="+mj-lt"/>
              </a:rPr>
              <a:t>, the scale will run from </a:t>
            </a:r>
            <a:r>
              <a:rPr lang="en-GB" dirty="0">
                <a:solidFill>
                  <a:srgbClr val="7855A3"/>
                </a:solidFill>
                <a:latin typeface="+mj-lt"/>
              </a:rPr>
              <a:t>80</a:t>
            </a:r>
            <a:r>
              <a:rPr lang="en-GB" dirty="0">
                <a:solidFill>
                  <a:srgbClr val="00204E"/>
                </a:solidFill>
                <a:latin typeface="+mj-lt"/>
              </a:rPr>
              <a:t> to </a:t>
            </a:r>
            <a:r>
              <a:rPr lang="en-GB" dirty="0">
                <a:solidFill>
                  <a:srgbClr val="7855A3"/>
                </a:solidFill>
                <a:latin typeface="+mj-lt"/>
              </a:rPr>
              <a:t>120</a:t>
            </a:r>
            <a:r>
              <a:rPr lang="en-GB" dirty="0">
                <a:solidFill>
                  <a:srgbClr val="00204E"/>
                </a:solidFill>
                <a:latin typeface="+mj-lt"/>
              </a:rPr>
              <a:t>. </a:t>
            </a:r>
          </a:p>
          <a:p>
            <a:endParaRPr lang="en-GB" dirty="0">
              <a:latin typeface="+mj-lt"/>
            </a:endParaRPr>
          </a:p>
        </p:txBody>
      </p:sp>
      <p:cxnSp>
        <p:nvCxnSpPr>
          <p:cNvPr id="6" name="Straight Connector 5"/>
          <p:cNvCxnSpPr>
            <a:cxnSpLocks noChangeShapeType="1"/>
          </p:cNvCxnSpPr>
          <p:nvPr/>
        </p:nvCxnSpPr>
        <p:spPr bwMode="auto">
          <a:xfrm>
            <a:off x="2106311" y="1884013"/>
            <a:ext cx="989239" cy="2615"/>
          </a:xfrm>
          <a:prstGeom prst="line">
            <a:avLst/>
          </a:prstGeom>
          <a:noFill/>
          <a:ln w="76200" algn="ctr">
            <a:solidFill>
              <a:srgbClr val="00204E"/>
            </a:solidFill>
            <a:round/>
            <a:headEnd type="triangle" w="med" len="me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p:cNvCxnSpPr>
            <a:cxnSpLocks noChangeShapeType="1"/>
          </p:cNvCxnSpPr>
          <p:nvPr/>
        </p:nvCxnSpPr>
        <p:spPr bwMode="auto">
          <a:xfrm>
            <a:off x="2166682" y="4832730"/>
            <a:ext cx="928868" cy="0"/>
          </a:xfrm>
          <a:prstGeom prst="line">
            <a:avLst/>
          </a:prstGeom>
          <a:noFill/>
          <a:ln w="76200" algn="ctr">
            <a:solidFill>
              <a:srgbClr val="00204E"/>
            </a:solidFill>
            <a:round/>
            <a:headEnd type="triangle" w="med" len="me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p:cNvCxnSpPr>
            <a:cxnSpLocks noChangeShapeType="1"/>
          </p:cNvCxnSpPr>
          <p:nvPr/>
        </p:nvCxnSpPr>
        <p:spPr bwMode="auto">
          <a:xfrm>
            <a:off x="2166682" y="3427982"/>
            <a:ext cx="676822" cy="0"/>
          </a:xfrm>
          <a:prstGeom prst="line">
            <a:avLst/>
          </a:prstGeom>
          <a:noFill/>
          <a:ln w="76200" algn="ctr">
            <a:solidFill>
              <a:srgbClr val="00204E"/>
            </a:solidFill>
            <a:round/>
            <a:headEnd type="triangle" w="med" len="me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7"/>
          <p:cNvSpPr txBox="1">
            <a:spLocks noChangeArrowheads="1"/>
          </p:cNvSpPr>
          <p:nvPr/>
        </p:nvSpPr>
        <p:spPr bwMode="auto">
          <a:xfrm>
            <a:off x="2840767" y="3656223"/>
            <a:ext cx="1369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pPr algn="ctr"/>
            <a:r>
              <a:rPr lang="en-GB" dirty="0">
                <a:solidFill>
                  <a:srgbClr val="00204E"/>
                </a:solidFill>
                <a:latin typeface="+mj-lt"/>
                <a:ea typeface="ＭＳ Ｐゴシック"/>
                <a:cs typeface="Calibri Light"/>
              </a:rPr>
              <a:t>Y6 standard</a:t>
            </a:r>
            <a:endParaRPr lang="en-GB" dirty="0">
              <a:solidFill>
                <a:srgbClr val="00204E"/>
              </a:solidFill>
              <a:latin typeface="+mj-lt"/>
              <a:cs typeface="Calibri Light"/>
            </a:endParaRPr>
          </a:p>
        </p:txBody>
      </p:sp>
      <p:sp>
        <p:nvSpPr>
          <p:cNvPr id="10" name="Rectangle 9"/>
          <p:cNvSpPr/>
          <p:nvPr/>
        </p:nvSpPr>
        <p:spPr>
          <a:xfrm>
            <a:off x="3127793" y="1655795"/>
            <a:ext cx="646331" cy="461665"/>
          </a:xfrm>
          <a:prstGeom prst="rect">
            <a:avLst/>
          </a:prstGeom>
        </p:spPr>
        <p:txBody>
          <a:bodyPr wrap="none">
            <a:spAutoFit/>
          </a:bodyPr>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pPr algn="ctr"/>
            <a:r>
              <a:rPr lang="en-GB" sz="2400" b="1" dirty="0">
                <a:solidFill>
                  <a:srgbClr val="7855A3"/>
                </a:solidFill>
                <a:latin typeface="+mj-lt"/>
              </a:rPr>
              <a:t>120</a:t>
            </a:r>
          </a:p>
        </p:txBody>
      </p:sp>
      <p:sp>
        <p:nvSpPr>
          <p:cNvPr id="11" name="Rectangle 10"/>
          <p:cNvSpPr/>
          <p:nvPr/>
        </p:nvSpPr>
        <p:spPr>
          <a:xfrm>
            <a:off x="2935281" y="3101650"/>
            <a:ext cx="872355" cy="646331"/>
          </a:xfrm>
          <a:prstGeom prst="rect">
            <a:avLst/>
          </a:prstGeom>
        </p:spPr>
        <p:txBody>
          <a:bodyPr wrap="none">
            <a:spAutoFit/>
          </a:bodyPr>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pPr algn="ctr"/>
            <a:r>
              <a:rPr lang="en-GB" sz="3600" b="1" dirty="0">
                <a:solidFill>
                  <a:srgbClr val="7855A3"/>
                </a:solidFill>
                <a:latin typeface="+mj-lt"/>
              </a:rPr>
              <a:t>100</a:t>
            </a:r>
          </a:p>
        </p:txBody>
      </p:sp>
      <p:sp>
        <p:nvSpPr>
          <p:cNvPr id="12" name="Rectangle 11"/>
          <p:cNvSpPr/>
          <p:nvPr/>
        </p:nvSpPr>
        <p:spPr>
          <a:xfrm>
            <a:off x="3527902" y="4366374"/>
            <a:ext cx="492443" cy="461665"/>
          </a:xfrm>
          <a:prstGeom prst="rect">
            <a:avLst/>
          </a:prstGeom>
        </p:spPr>
        <p:txBody>
          <a:bodyPr wrap="none">
            <a:spAutoFit/>
          </a:bodyPr>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pPr algn="ctr"/>
            <a:r>
              <a:rPr lang="en-GB" sz="2400" b="1" dirty="0">
                <a:solidFill>
                  <a:srgbClr val="7855A3"/>
                </a:solidFill>
                <a:latin typeface="+mj-lt"/>
              </a:rPr>
              <a:t>80</a:t>
            </a:r>
          </a:p>
        </p:txBody>
      </p:sp>
      <p:sp>
        <p:nvSpPr>
          <p:cNvPr id="13" name="TextBox 11"/>
          <p:cNvSpPr txBox="1">
            <a:spLocks noChangeArrowheads="1"/>
          </p:cNvSpPr>
          <p:nvPr/>
        </p:nvSpPr>
        <p:spPr bwMode="auto">
          <a:xfrm>
            <a:off x="2901756" y="2112232"/>
            <a:ext cx="134860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pPr algn="ctr" eaLnBrk="1" hangingPunct="1"/>
            <a:r>
              <a:rPr lang="en-GB" dirty="0">
                <a:solidFill>
                  <a:srgbClr val="00204E"/>
                </a:solidFill>
                <a:latin typeface="+mj-lt"/>
              </a:rPr>
              <a:t>Maximum score</a:t>
            </a:r>
          </a:p>
        </p:txBody>
      </p:sp>
      <p:sp>
        <p:nvSpPr>
          <p:cNvPr id="14" name="TextBox 12"/>
          <p:cNvSpPr txBox="1">
            <a:spLocks noChangeArrowheads="1"/>
          </p:cNvSpPr>
          <p:nvPr/>
        </p:nvSpPr>
        <p:spPr bwMode="auto">
          <a:xfrm>
            <a:off x="3095550" y="4688207"/>
            <a:ext cx="1427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pPr algn="ctr" eaLnBrk="1" hangingPunct="1"/>
            <a:r>
              <a:rPr lang="en-GB" dirty="0">
                <a:solidFill>
                  <a:srgbClr val="00204E"/>
                </a:solidFill>
                <a:latin typeface="+mj-lt"/>
              </a:rPr>
              <a:t>Minimum score</a:t>
            </a:r>
          </a:p>
        </p:txBody>
      </p:sp>
      <p:grpSp>
        <p:nvGrpSpPr>
          <p:cNvPr id="15" name="Group 14"/>
          <p:cNvGrpSpPr/>
          <p:nvPr/>
        </p:nvGrpSpPr>
        <p:grpSpPr>
          <a:xfrm flipH="1">
            <a:off x="1706724" y="1446002"/>
            <a:ext cx="643722" cy="4055033"/>
            <a:chOff x="225208" y="2442936"/>
            <a:chExt cx="643722" cy="4055033"/>
          </a:xfrm>
        </p:grpSpPr>
        <p:pic>
          <p:nvPicPr>
            <p:cNvPr id="16" name="Picture 15"/>
            <p:cNvPicPr>
              <a:picLocks noChangeAspect="1" noChangeArrowheads="1"/>
            </p:cNvPicPr>
            <p:nvPr/>
          </p:nvPicPr>
          <p:blipFill rotWithShape="1">
            <a:blip r:embed="rId2">
              <a:extLst>
                <a:ext uri="{28A0092B-C50C-407E-A947-70E740481C1C}">
                  <a14:useLocalDpi xmlns:a14="http://schemas.microsoft.com/office/drawing/2010/main" val="0"/>
                </a:ext>
              </a:extLst>
            </a:blip>
            <a:srcRect b="6652"/>
            <a:stretch/>
          </p:blipFill>
          <p:spPr bwMode="auto">
            <a:xfrm>
              <a:off x="225208" y="2442936"/>
              <a:ext cx="643722" cy="40550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17" name="Rectangle 16"/>
            <p:cNvSpPr>
              <a:spLocks noChangeArrowheads="1"/>
            </p:cNvSpPr>
            <p:nvPr/>
          </p:nvSpPr>
          <p:spPr bwMode="auto">
            <a:xfrm>
              <a:off x="658825" y="2969571"/>
              <a:ext cx="165115" cy="2977180"/>
            </a:xfrm>
            <a:prstGeom prst="rect">
              <a:avLst/>
            </a:prstGeom>
            <a:solidFill>
              <a:srgbClr val="FFFFFF"/>
            </a:solidFill>
            <a:ln w="9525" algn="in">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lIns="36576" tIns="36576" rIns="36576" bIns="36576"/>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endParaRPr lang="en-US">
                <a:latin typeface="+mj-lt"/>
              </a:endParaRPr>
            </a:p>
          </p:txBody>
        </p:sp>
        <p:sp>
          <p:nvSpPr>
            <p:cNvPr id="18" name="Rectangle 17"/>
            <p:cNvSpPr>
              <a:spLocks noChangeArrowheads="1"/>
            </p:cNvSpPr>
            <p:nvPr/>
          </p:nvSpPr>
          <p:spPr bwMode="auto">
            <a:xfrm>
              <a:off x="525160" y="2647501"/>
              <a:ext cx="212291" cy="141396"/>
            </a:xfrm>
            <a:prstGeom prst="rect">
              <a:avLst/>
            </a:prstGeom>
            <a:solidFill>
              <a:srgbClr val="FFFFFF"/>
            </a:solidFill>
            <a:ln w="9525" algn="in">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lIns="36576" tIns="36576" rIns="36576" bIns="36576"/>
            <a:ls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a:lstStyle>
            <a:p>
              <a:endParaRPr lang="en-US">
                <a:latin typeface="+mj-lt"/>
              </a:endParaRPr>
            </a:p>
          </p:txBody>
        </p:sp>
      </p:grpSp>
      <p:sp>
        <p:nvSpPr>
          <p:cNvPr id="19" name="TextBox 18"/>
          <p:cNvSpPr txBox="1"/>
          <p:nvPr/>
        </p:nvSpPr>
        <p:spPr>
          <a:xfrm>
            <a:off x="666578" y="5480845"/>
            <a:ext cx="10586434" cy="1200329"/>
          </a:xfrm>
          <a:prstGeom prst="rect">
            <a:avLst/>
          </a:prstGeom>
          <a:noFill/>
        </p:spPr>
        <p:txBody>
          <a:bodyPr wrap="square" lIns="91440" tIns="45720" rIns="91440" bIns="45720" rtlCol="0" anchor="t">
            <a:spAutoFit/>
          </a:bodyPr>
          <a:lstStyle/>
          <a:p>
            <a:r>
              <a:rPr lang="en-GB" dirty="0">
                <a:latin typeface="+mj-lt"/>
              </a:rPr>
              <a:t>In 2023,  to be at the expected level for end of Year 6</a:t>
            </a:r>
            <a:endParaRPr lang="en-GB" dirty="0">
              <a:latin typeface="+mj-lt"/>
              <a:cs typeface="Calibri Light"/>
            </a:endParaRPr>
          </a:p>
          <a:p>
            <a:r>
              <a:rPr lang="en-GB" dirty="0">
                <a:latin typeface="+mj-lt"/>
              </a:rPr>
              <a:t>Raw Reading = 24 marks out of 50  (38 for higher)</a:t>
            </a:r>
            <a:endParaRPr lang="en-GB" dirty="0">
              <a:latin typeface="+mj-lt"/>
              <a:cs typeface="Calibri Light"/>
            </a:endParaRPr>
          </a:p>
          <a:p>
            <a:r>
              <a:rPr lang="en-GB" dirty="0">
                <a:latin typeface="+mj-lt"/>
              </a:rPr>
              <a:t>Raw maths  = 56 marks out of 110 (across 3 papers) (94 for higher)</a:t>
            </a:r>
            <a:endParaRPr lang="en-GB" dirty="0">
              <a:latin typeface="+mj-lt"/>
              <a:cs typeface="Calibri Light" panose="020F0302020204030204"/>
            </a:endParaRPr>
          </a:p>
          <a:p>
            <a:r>
              <a:rPr lang="en-GB" dirty="0">
                <a:latin typeface="+mj-lt"/>
              </a:rPr>
              <a:t>Raw SPAG  </a:t>
            </a:r>
            <a:r>
              <a:rPr lang="en-GB">
                <a:latin typeface="+mj-lt"/>
              </a:rPr>
              <a:t>= 36 marks </a:t>
            </a:r>
            <a:r>
              <a:rPr lang="en-GB" dirty="0">
                <a:latin typeface="+mj-lt"/>
              </a:rPr>
              <a:t>out of 70 (across spelling and grammar papers) (55 for higher)</a:t>
            </a:r>
            <a:endParaRPr lang="en-GB" dirty="0">
              <a:latin typeface="+mj-lt"/>
              <a:cs typeface="Calibri Light" panose="020F0302020204030204"/>
            </a:endParaRPr>
          </a:p>
        </p:txBody>
      </p:sp>
      <p:pic>
        <p:nvPicPr>
          <p:cNvPr id="20" name="Picture 19" descr="rpsbad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spTree>
    <p:extLst>
      <p:ext uri="{BB962C8B-B14F-4D97-AF65-F5344CB8AC3E}">
        <p14:creationId xmlns:p14="http://schemas.microsoft.com/office/powerpoint/2010/main" val="394910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table with red text&#10;&#10;Description automatically generated">
            <a:extLst>
              <a:ext uri="{FF2B5EF4-FFF2-40B4-BE49-F238E27FC236}">
                <a16:creationId xmlns:a16="http://schemas.microsoft.com/office/drawing/2014/main" id="{2C9F3A82-84DD-0823-1FC2-D39210927B0C}"/>
              </a:ext>
            </a:extLst>
          </p:cNvPr>
          <p:cNvPicPr>
            <a:picLocks noChangeAspect="1"/>
          </p:cNvPicPr>
          <p:nvPr/>
        </p:nvPicPr>
        <p:blipFill>
          <a:blip r:embed="rId2"/>
          <a:stretch>
            <a:fillRect/>
          </a:stretch>
        </p:blipFill>
        <p:spPr>
          <a:xfrm>
            <a:off x="2198570" y="283280"/>
            <a:ext cx="7042267" cy="6291438"/>
          </a:xfrm>
          <a:prstGeom prst="rect">
            <a:avLst/>
          </a:prstGeom>
        </p:spPr>
      </p:pic>
    </p:spTree>
    <p:extLst>
      <p:ext uri="{BB962C8B-B14F-4D97-AF65-F5344CB8AC3E}">
        <p14:creationId xmlns:p14="http://schemas.microsoft.com/office/powerpoint/2010/main" val="824807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wellbe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344" y="182880"/>
            <a:ext cx="9642661" cy="723055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133350" y="0"/>
            <a:ext cx="12058650" cy="1325563"/>
          </a:xfrm>
        </p:spPr>
        <p:txBody>
          <a:bodyPr/>
          <a:lstStyle/>
          <a:p>
            <a:pPr algn="ctr"/>
            <a:r>
              <a:rPr lang="en-GB" dirty="0"/>
              <a:t>How can you support your child at home? </a:t>
            </a:r>
          </a:p>
        </p:txBody>
      </p:sp>
      <p:pic>
        <p:nvPicPr>
          <p:cNvPr id="4" name="Picture 3" descr="rpsbad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spTree>
    <p:extLst>
      <p:ext uri="{BB962C8B-B14F-4D97-AF65-F5344CB8AC3E}">
        <p14:creationId xmlns:p14="http://schemas.microsoft.com/office/powerpoint/2010/main" val="668079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951" y="200845"/>
            <a:ext cx="2198615" cy="827472"/>
          </a:xfrm>
        </p:spPr>
        <p:txBody>
          <a:bodyPr/>
          <a:lstStyle/>
          <a:p>
            <a:r>
              <a:rPr lang="en-GB" dirty="0"/>
              <a:t>Revision</a:t>
            </a:r>
          </a:p>
        </p:txBody>
      </p:sp>
      <p:sp>
        <p:nvSpPr>
          <p:cNvPr id="3" name="Content Placeholder 2"/>
          <p:cNvSpPr>
            <a:spLocks noGrp="1"/>
          </p:cNvSpPr>
          <p:nvPr>
            <p:ph idx="1"/>
          </p:nvPr>
        </p:nvSpPr>
        <p:spPr>
          <a:xfrm>
            <a:off x="-59808034" y="12711825"/>
            <a:ext cx="7599031" cy="3318193"/>
          </a:xfrm>
        </p:spPr>
        <p:txBody>
          <a:bodyPr/>
          <a:lstStyle/>
          <a:p>
            <a:r>
              <a:rPr lang="en-GB" dirty="0"/>
              <a:t>Little but often</a:t>
            </a:r>
          </a:p>
          <a:p>
            <a:r>
              <a:rPr lang="en-GB" dirty="0"/>
              <a:t>Fun!</a:t>
            </a:r>
          </a:p>
          <a:p>
            <a:r>
              <a:rPr lang="en-GB" dirty="0"/>
              <a:t>Pretend you don’t know</a:t>
            </a:r>
          </a:p>
        </p:txBody>
      </p:sp>
      <p:sp>
        <p:nvSpPr>
          <p:cNvPr id="6" name="TextBox 5"/>
          <p:cNvSpPr txBox="1"/>
          <p:nvPr/>
        </p:nvSpPr>
        <p:spPr>
          <a:xfrm>
            <a:off x="246207" y="1306923"/>
            <a:ext cx="3793195" cy="2258307"/>
          </a:xfrm>
          <a:prstGeom prst="rect">
            <a:avLst/>
          </a:prstGeom>
          <a:noFill/>
        </p:spPr>
        <p:txBody>
          <a:bodyPr wrap="square" rtlCol="0">
            <a:spAutoFit/>
          </a:bodyPr>
          <a:lstStyle/>
          <a:p>
            <a:r>
              <a:rPr lang="en-GB" sz="2800" dirty="0"/>
              <a:t>Little but often</a:t>
            </a:r>
          </a:p>
          <a:p>
            <a:r>
              <a:rPr lang="en-GB" sz="2800" dirty="0"/>
              <a:t>Make it fun!</a:t>
            </a:r>
          </a:p>
          <a:p>
            <a:r>
              <a:rPr lang="en-GB" sz="2800" dirty="0"/>
              <a:t>Use revision books</a:t>
            </a:r>
          </a:p>
          <a:p>
            <a:r>
              <a:rPr lang="en-GB" sz="2800" dirty="0"/>
              <a:t>Websites</a:t>
            </a:r>
          </a:p>
          <a:p>
            <a:r>
              <a:rPr lang="en-GB" sz="2800" dirty="0"/>
              <a:t>Pretend you don’t know</a:t>
            </a:r>
          </a:p>
        </p:txBody>
      </p:sp>
      <p:pic>
        <p:nvPicPr>
          <p:cNvPr id="8" name="Picture 7"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pic>
        <p:nvPicPr>
          <p:cNvPr id="1030" name="Picture 6" descr="Image result for cgp revision books"/>
          <p:cNvPicPr>
            <a:picLocks noChangeAspect="1" noChangeArrowheads="1"/>
          </p:cNvPicPr>
          <p:nvPr/>
        </p:nvPicPr>
        <p:blipFill rotWithShape="1">
          <a:blip r:embed="rId3">
            <a:extLst>
              <a:ext uri="{28A0092B-C50C-407E-A947-70E740481C1C}">
                <a14:useLocalDpi xmlns:a14="http://schemas.microsoft.com/office/drawing/2010/main" val="0"/>
              </a:ext>
            </a:extLst>
          </a:blip>
          <a:srcRect l="5303" t="41882" r="6207"/>
          <a:stretch/>
        </p:blipFill>
        <p:spPr bwMode="auto">
          <a:xfrm>
            <a:off x="3338817" y="156902"/>
            <a:ext cx="7242725" cy="147117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477429" y="1898911"/>
            <a:ext cx="2374624" cy="369332"/>
          </a:xfrm>
          <a:prstGeom prst="rect">
            <a:avLst/>
          </a:prstGeom>
        </p:spPr>
        <p:txBody>
          <a:bodyPr wrap="none">
            <a:spAutoFit/>
          </a:bodyPr>
          <a:lstStyle/>
          <a:p>
            <a:r>
              <a:rPr lang="en-GB" dirty="0"/>
              <a:t>www.satspapers.org.uk</a:t>
            </a:r>
          </a:p>
        </p:txBody>
      </p:sp>
      <p:pic>
        <p:nvPicPr>
          <p:cNvPr id="5" name="Picture 4"/>
          <p:cNvPicPr>
            <a:picLocks noChangeAspect="1"/>
          </p:cNvPicPr>
          <p:nvPr/>
        </p:nvPicPr>
        <p:blipFill>
          <a:blip r:embed="rId4"/>
          <a:stretch>
            <a:fillRect/>
          </a:stretch>
        </p:blipFill>
        <p:spPr>
          <a:xfrm>
            <a:off x="9244668" y="1898911"/>
            <a:ext cx="2432221" cy="3035739"/>
          </a:xfrm>
          <a:prstGeom prst="rect">
            <a:avLst/>
          </a:prstGeom>
        </p:spPr>
      </p:pic>
      <p:pic>
        <p:nvPicPr>
          <p:cNvPr id="7" name="Picture 6"/>
          <p:cNvPicPr>
            <a:picLocks noChangeAspect="1"/>
          </p:cNvPicPr>
          <p:nvPr/>
        </p:nvPicPr>
        <p:blipFill>
          <a:blip r:embed="rId5"/>
          <a:stretch>
            <a:fillRect/>
          </a:stretch>
        </p:blipFill>
        <p:spPr>
          <a:xfrm>
            <a:off x="4432017" y="2348916"/>
            <a:ext cx="2954429" cy="4307747"/>
          </a:xfrm>
          <a:prstGeom prst="rect">
            <a:avLst/>
          </a:prstGeom>
        </p:spPr>
      </p:pic>
      <p:pic>
        <p:nvPicPr>
          <p:cNvPr id="9" name="Picture 8"/>
          <p:cNvPicPr>
            <a:picLocks noChangeAspect="1"/>
          </p:cNvPicPr>
          <p:nvPr/>
        </p:nvPicPr>
        <p:blipFill>
          <a:blip r:embed="rId6"/>
          <a:stretch>
            <a:fillRect/>
          </a:stretch>
        </p:blipFill>
        <p:spPr>
          <a:xfrm>
            <a:off x="6472301" y="2780855"/>
            <a:ext cx="2613520" cy="2008539"/>
          </a:xfrm>
          <a:prstGeom prst="rect">
            <a:avLst/>
          </a:prstGeom>
        </p:spPr>
      </p:pic>
      <p:sp>
        <p:nvSpPr>
          <p:cNvPr id="10" name="Rectangle 9"/>
          <p:cNvSpPr/>
          <p:nvPr/>
        </p:nvSpPr>
        <p:spPr>
          <a:xfrm>
            <a:off x="7876307" y="5302006"/>
            <a:ext cx="3800582" cy="646331"/>
          </a:xfrm>
          <a:prstGeom prst="rect">
            <a:avLst/>
          </a:prstGeom>
        </p:spPr>
        <p:txBody>
          <a:bodyPr wrap="square">
            <a:spAutoFit/>
          </a:bodyPr>
          <a:lstStyle/>
          <a:p>
            <a:r>
              <a:rPr lang="en-GB" dirty="0"/>
              <a:t>Reading papers – 3 sections – 20mins to read and answer</a:t>
            </a:r>
          </a:p>
        </p:txBody>
      </p:sp>
      <p:pic>
        <p:nvPicPr>
          <p:cNvPr id="11" name="Picture 10"/>
          <p:cNvPicPr>
            <a:picLocks noChangeAspect="1"/>
          </p:cNvPicPr>
          <p:nvPr/>
        </p:nvPicPr>
        <p:blipFill>
          <a:blip r:embed="rId7"/>
          <a:stretch>
            <a:fillRect/>
          </a:stretch>
        </p:blipFill>
        <p:spPr>
          <a:xfrm>
            <a:off x="252121" y="4681057"/>
            <a:ext cx="2257348" cy="2017698"/>
          </a:xfrm>
          <a:prstGeom prst="rect">
            <a:avLst/>
          </a:prstGeom>
        </p:spPr>
      </p:pic>
      <p:sp>
        <p:nvSpPr>
          <p:cNvPr id="12" name="Rectangle 11"/>
          <p:cNvSpPr/>
          <p:nvPr/>
        </p:nvSpPr>
        <p:spPr>
          <a:xfrm>
            <a:off x="246207" y="3799978"/>
            <a:ext cx="3870689" cy="646331"/>
          </a:xfrm>
          <a:prstGeom prst="rect">
            <a:avLst/>
          </a:prstGeom>
        </p:spPr>
        <p:txBody>
          <a:bodyPr wrap="square">
            <a:spAutoFit/>
          </a:bodyPr>
          <a:lstStyle/>
          <a:p>
            <a:r>
              <a:rPr lang="en-GB" dirty="0"/>
              <a:t>Past GPS, Spelling and Maths arithmetic and reasoning tests:</a:t>
            </a:r>
          </a:p>
        </p:txBody>
      </p:sp>
      <p:pic>
        <p:nvPicPr>
          <p:cNvPr id="13" name="Picture 12"/>
          <p:cNvPicPr>
            <a:picLocks noChangeAspect="1"/>
          </p:cNvPicPr>
          <p:nvPr/>
        </p:nvPicPr>
        <p:blipFill>
          <a:blip r:embed="rId8"/>
          <a:stretch>
            <a:fillRect/>
          </a:stretch>
        </p:blipFill>
        <p:spPr>
          <a:xfrm>
            <a:off x="1814259" y="4566731"/>
            <a:ext cx="2630847" cy="1305344"/>
          </a:xfrm>
          <a:prstGeom prst="rect">
            <a:avLst/>
          </a:prstGeom>
        </p:spPr>
      </p:pic>
      <p:pic>
        <p:nvPicPr>
          <p:cNvPr id="14" name="Picture 13"/>
          <p:cNvPicPr>
            <a:picLocks noChangeAspect="1"/>
          </p:cNvPicPr>
          <p:nvPr/>
        </p:nvPicPr>
        <p:blipFill>
          <a:blip r:embed="rId9"/>
          <a:stretch>
            <a:fillRect/>
          </a:stretch>
        </p:blipFill>
        <p:spPr>
          <a:xfrm>
            <a:off x="2685914" y="5474325"/>
            <a:ext cx="3002346" cy="1239501"/>
          </a:xfrm>
          <a:prstGeom prst="rect">
            <a:avLst/>
          </a:prstGeom>
        </p:spPr>
      </p:pic>
      <p:pic>
        <p:nvPicPr>
          <p:cNvPr id="15" name="Picture 14"/>
          <p:cNvPicPr>
            <a:picLocks noChangeAspect="1"/>
          </p:cNvPicPr>
          <p:nvPr/>
        </p:nvPicPr>
        <p:blipFill>
          <a:blip r:embed="rId10"/>
          <a:stretch>
            <a:fillRect/>
          </a:stretch>
        </p:blipFill>
        <p:spPr>
          <a:xfrm>
            <a:off x="4170822" y="5122961"/>
            <a:ext cx="3356383" cy="1004419"/>
          </a:xfrm>
          <a:prstGeom prst="rect">
            <a:avLst/>
          </a:prstGeom>
        </p:spPr>
      </p:pic>
    </p:spTree>
    <p:extLst>
      <p:ext uri="{BB962C8B-B14F-4D97-AF65-F5344CB8AC3E}">
        <p14:creationId xmlns:p14="http://schemas.microsoft.com/office/powerpoint/2010/main" val="3240283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Approaching SATs, we recommend:</a:t>
            </a:r>
          </a:p>
        </p:txBody>
      </p:sp>
      <p:sp>
        <p:nvSpPr>
          <p:cNvPr id="3" name="Content Placeholder 2"/>
          <p:cNvSpPr>
            <a:spLocks noGrp="1"/>
          </p:cNvSpPr>
          <p:nvPr>
            <p:ph idx="1"/>
          </p:nvPr>
        </p:nvSpPr>
        <p:spPr>
          <a:xfrm>
            <a:off x="459259" y="1690688"/>
            <a:ext cx="10515600" cy="4351338"/>
          </a:xfrm>
        </p:spPr>
        <p:txBody>
          <a:bodyPr>
            <a:normAutofit fontScale="70000" lnSpcReduction="20000"/>
          </a:bodyPr>
          <a:lstStyle/>
          <a:p>
            <a:endParaRPr lang="en-GB" dirty="0">
              <a:latin typeface="+mj-lt"/>
            </a:endParaRPr>
          </a:p>
          <a:p>
            <a:r>
              <a:rPr lang="en-GB" dirty="0">
                <a:latin typeface="+mj-lt"/>
              </a:rPr>
              <a:t>Early nights and lots of sleep</a:t>
            </a:r>
          </a:p>
          <a:p>
            <a:r>
              <a:rPr lang="en-GB" dirty="0">
                <a:latin typeface="+mj-lt"/>
              </a:rPr>
              <a:t>Reduce mobile phone time and monitor social media posts/communications</a:t>
            </a:r>
          </a:p>
          <a:p>
            <a:r>
              <a:rPr lang="en-GB" dirty="0">
                <a:latin typeface="+mj-lt"/>
              </a:rPr>
              <a:t>Water bottle in school and children can bring a fruit snack for playtime</a:t>
            </a:r>
          </a:p>
          <a:p>
            <a:pPr marL="0" indent="0">
              <a:buNone/>
            </a:pPr>
            <a:r>
              <a:rPr lang="en-GB" dirty="0">
                <a:latin typeface="+mj-lt"/>
              </a:rPr>
              <a:t>• Good attendance (they may miss their last reminders about a topic)</a:t>
            </a:r>
          </a:p>
          <a:p>
            <a:pPr marL="0" indent="0">
              <a:buNone/>
            </a:pPr>
            <a:r>
              <a:rPr lang="en-GB" dirty="0">
                <a:latin typeface="+mj-lt"/>
              </a:rPr>
              <a:t>• Good punctuality </a:t>
            </a:r>
          </a:p>
          <a:p>
            <a:pPr marL="0" indent="0">
              <a:buNone/>
            </a:pPr>
            <a:r>
              <a:rPr lang="en-GB" dirty="0">
                <a:latin typeface="+mj-lt"/>
              </a:rPr>
              <a:t>• A good breakfast every day</a:t>
            </a:r>
          </a:p>
          <a:p>
            <a:pPr marL="0" indent="0">
              <a:buNone/>
            </a:pPr>
            <a:r>
              <a:rPr lang="en-GB" dirty="0">
                <a:latin typeface="+mj-lt"/>
              </a:rPr>
              <a:t>• A positive attitude - encourage your child to embrace the mistakes that they make and to learn from them</a:t>
            </a:r>
          </a:p>
          <a:p>
            <a:r>
              <a:rPr lang="en-GB" dirty="0">
                <a:latin typeface="+mj-lt"/>
              </a:rPr>
              <a:t>Encourage them to complete homework to the best of their ability and ask questions </a:t>
            </a:r>
          </a:p>
          <a:p>
            <a:pPr marL="0" indent="0">
              <a:buNone/>
            </a:pPr>
            <a:r>
              <a:rPr lang="en-GB" dirty="0">
                <a:latin typeface="+mj-lt"/>
              </a:rPr>
              <a:t>• Lots of praise and encouragement</a:t>
            </a:r>
          </a:p>
          <a:p>
            <a:r>
              <a:rPr lang="en-GB" dirty="0">
                <a:latin typeface="+mj-lt"/>
              </a:rPr>
              <a:t>A sensible approach – we all want your child to do their best but these aren’t GCSEs or A-levels – they are just a check of how things are going….plenty of work still to go after Y6!</a:t>
            </a:r>
          </a:p>
        </p:txBody>
      </p:sp>
      <p:pic>
        <p:nvPicPr>
          <p:cNvPr id="5122" name="Picture 2" descr="Image result for slee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2281" y="1265442"/>
            <a:ext cx="2781364" cy="171160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rpsbad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spTree>
    <p:extLst>
      <p:ext uri="{BB962C8B-B14F-4D97-AF65-F5344CB8AC3E}">
        <p14:creationId xmlns:p14="http://schemas.microsoft.com/office/powerpoint/2010/main" val="3671531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we doing?</a:t>
            </a:r>
          </a:p>
        </p:txBody>
      </p:sp>
      <p:sp>
        <p:nvSpPr>
          <p:cNvPr id="3" name="Content Placeholder 2"/>
          <p:cNvSpPr>
            <a:spLocks noGrp="1"/>
          </p:cNvSpPr>
          <p:nvPr>
            <p:ph idx="1"/>
          </p:nvPr>
        </p:nvSpPr>
        <p:spPr/>
        <p:txBody>
          <a:bodyPr>
            <a:normAutofit/>
          </a:bodyPr>
          <a:lstStyle/>
          <a:p>
            <a:r>
              <a:rPr lang="en-GB" dirty="0"/>
              <a:t>SATs questions based homework – please support them but don’t answer for them!</a:t>
            </a:r>
          </a:p>
          <a:p>
            <a:r>
              <a:rPr lang="en-GB" dirty="0"/>
              <a:t>We will be inviting all Year Six children into school during SATs week for breakfast from 8:30am.</a:t>
            </a:r>
          </a:p>
          <a:p>
            <a:r>
              <a:rPr lang="en-GB" dirty="0"/>
              <a:t>Intervention sessions in school which will alter regularly depending on need</a:t>
            </a:r>
          </a:p>
          <a:p>
            <a:r>
              <a:rPr lang="en-GB" dirty="0"/>
              <a:t>All children will need a water bottle in school so they can have regular drinks.</a:t>
            </a:r>
          </a:p>
        </p:txBody>
      </p:sp>
      <p:pic>
        <p:nvPicPr>
          <p:cNvPr id="4" name="Picture 3"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pic>
        <p:nvPicPr>
          <p:cNvPr id="3074" name="Picture 2" descr="Image result for breakfast cere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32051" y="5627958"/>
            <a:ext cx="1957099" cy="1098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923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How can I support my child at home? </a:t>
            </a:r>
            <a:br>
              <a:rPr lang="en-GB" dirty="0"/>
            </a:br>
            <a:r>
              <a:rPr lang="en-GB" b="1" dirty="0"/>
              <a:t>Reading</a:t>
            </a:r>
          </a:p>
        </p:txBody>
      </p:sp>
      <p:sp>
        <p:nvSpPr>
          <p:cNvPr id="3" name="Content Placeholder 2"/>
          <p:cNvSpPr>
            <a:spLocks noGrp="1"/>
          </p:cNvSpPr>
          <p:nvPr>
            <p:ph idx="1"/>
          </p:nvPr>
        </p:nvSpPr>
        <p:spPr>
          <a:xfrm>
            <a:off x="838200" y="1825624"/>
            <a:ext cx="10515600" cy="4935783"/>
          </a:xfrm>
        </p:spPr>
        <p:txBody>
          <a:bodyPr>
            <a:normAutofit fontScale="92500" lnSpcReduction="20000"/>
          </a:bodyPr>
          <a:lstStyle/>
          <a:p>
            <a:r>
              <a:rPr lang="en-GB" dirty="0"/>
              <a:t>Encourage children to read a range of quality materials frequently</a:t>
            </a:r>
          </a:p>
          <a:p>
            <a:r>
              <a:rPr lang="en-GB" dirty="0"/>
              <a:t>Please feel free to include books, magazines and newspapers you have at home but record this in home school logs.  If they want to highlight magazines etc. they should highlight names/dates, vocabulary and figurative language </a:t>
            </a:r>
          </a:p>
          <a:p>
            <a:r>
              <a:rPr lang="en-GB" dirty="0"/>
              <a:t>Look at some of the older classical children’s literature, e.g. Alice in Wonderland, Black Beauty, Treasure Island, Secret Garden and Wind in the Willows, try watching the film/TV versions</a:t>
            </a:r>
          </a:p>
          <a:p>
            <a:r>
              <a:rPr lang="en-GB" dirty="0"/>
              <a:t>Ask your child questions about their reading</a:t>
            </a:r>
          </a:p>
          <a:p>
            <a:r>
              <a:rPr lang="en-GB" dirty="0"/>
              <a:t>My answer is…. What could have been my question?</a:t>
            </a:r>
          </a:p>
          <a:p>
            <a:r>
              <a:rPr lang="en-GB" dirty="0"/>
              <a:t>Read some poems and discuss them</a:t>
            </a:r>
          </a:p>
          <a:p>
            <a:r>
              <a:rPr lang="en-GB" dirty="0"/>
              <a:t>Use revision guides if you have them</a:t>
            </a:r>
          </a:p>
          <a:p>
            <a:r>
              <a:rPr lang="en-GB" dirty="0"/>
              <a:t>Encourage children to work with pace</a:t>
            </a:r>
          </a:p>
        </p:txBody>
      </p:sp>
      <p:pic>
        <p:nvPicPr>
          <p:cNvPr id="4" name="Picture 3"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pic>
        <p:nvPicPr>
          <p:cNvPr id="1028" name="Picture 4" descr="Image result for black beaut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517802">
            <a:off x="10239575" y="4739419"/>
            <a:ext cx="1236272" cy="1846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186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243063"/>
            <a:ext cx="10515600" cy="1325563"/>
          </a:xfrm>
        </p:spPr>
        <p:txBody>
          <a:bodyPr/>
          <a:lstStyle/>
          <a:p>
            <a:pPr algn="ctr"/>
            <a:r>
              <a:rPr lang="en-GB" dirty="0"/>
              <a:t>How can I support my child at home? </a:t>
            </a:r>
            <a:br>
              <a:rPr lang="en-GB" dirty="0"/>
            </a:br>
            <a:r>
              <a:rPr lang="en-GB" b="1" dirty="0"/>
              <a:t>Maths</a:t>
            </a:r>
          </a:p>
        </p:txBody>
      </p:sp>
      <p:sp>
        <p:nvSpPr>
          <p:cNvPr id="3" name="Content Placeholder 2"/>
          <p:cNvSpPr>
            <a:spLocks noGrp="1"/>
          </p:cNvSpPr>
          <p:nvPr>
            <p:ph idx="1"/>
          </p:nvPr>
        </p:nvSpPr>
        <p:spPr>
          <a:xfrm>
            <a:off x="838200" y="1455314"/>
            <a:ext cx="10515600" cy="5215942"/>
          </a:xfrm>
        </p:spPr>
        <p:txBody>
          <a:bodyPr>
            <a:normAutofit fontScale="77500" lnSpcReduction="20000"/>
          </a:bodyPr>
          <a:lstStyle/>
          <a:p>
            <a:r>
              <a:rPr lang="en-GB" sz="3600" dirty="0"/>
              <a:t>Know </a:t>
            </a:r>
            <a:r>
              <a:rPr lang="en-GB" sz="3600" b="1" dirty="0"/>
              <a:t>times tables and division facts fluently</a:t>
            </a:r>
          </a:p>
          <a:p>
            <a:r>
              <a:rPr lang="en-GB" sz="3600" dirty="0"/>
              <a:t>Look at maths vocab, especially for shape</a:t>
            </a:r>
          </a:p>
          <a:p>
            <a:r>
              <a:rPr lang="en-GB" sz="3600" dirty="0"/>
              <a:t>Work on standard written calculation methods</a:t>
            </a:r>
          </a:p>
          <a:p>
            <a:r>
              <a:rPr lang="en-GB" sz="3600" dirty="0"/>
              <a:t>Think about word problems </a:t>
            </a:r>
          </a:p>
          <a:p>
            <a:r>
              <a:rPr lang="en-GB" sz="3600" dirty="0"/>
              <a:t>Use revision guides if you have them</a:t>
            </a:r>
          </a:p>
          <a:p>
            <a:r>
              <a:rPr lang="en-GB" sz="3600" dirty="0"/>
              <a:t>Work on rapid recall of number facts and number bonds – what makes 20, 50, 100 etc?</a:t>
            </a:r>
          </a:p>
          <a:p>
            <a:r>
              <a:rPr lang="en-GB" sz="3600" dirty="0"/>
              <a:t>What can I buy with £18?  What change will I have?</a:t>
            </a:r>
          </a:p>
          <a:p>
            <a:r>
              <a:rPr lang="en-GB" sz="3600" dirty="0"/>
              <a:t>Read timetables</a:t>
            </a:r>
          </a:p>
          <a:p>
            <a:r>
              <a:rPr lang="en-GB" sz="3600" dirty="0"/>
              <a:t>Ask them time questions.</a:t>
            </a:r>
          </a:p>
          <a:p>
            <a:r>
              <a:rPr lang="en-GB" sz="3600" dirty="0"/>
              <a:t>Roman Numerals </a:t>
            </a:r>
          </a:p>
          <a:p>
            <a:r>
              <a:rPr lang="en-GB" sz="3600" dirty="0"/>
              <a:t>How many days hath…</a:t>
            </a:r>
          </a:p>
          <a:p>
            <a:endParaRPr lang="en-GB" dirty="0"/>
          </a:p>
        </p:txBody>
      </p:sp>
      <p:pic>
        <p:nvPicPr>
          <p:cNvPr id="4" name="Picture 3"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pic>
        <p:nvPicPr>
          <p:cNvPr id="2050" name="Picture 2" descr="Image result for reading timetables"/>
          <p:cNvPicPr>
            <a:picLocks noChangeAspect="1" noChangeArrowheads="1"/>
          </p:cNvPicPr>
          <p:nvPr/>
        </p:nvPicPr>
        <p:blipFill rotWithShape="1">
          <a:blip r:embed="rId3">
            <a:extLst>
              <a:ext uri="{28A0092B-C50C-407E-A947-70E740481C1C}">
                <a14:useLocalDpi xmlns:a14="http://schemas.microsoft.com/office/drawing/2010/main" val="0"/>
              </a:ext>
            </a:extLst>
          </a:blip>
          <a:srcRect l="6207" t="1" b="19652"/>
          <a:stretch/>
        </p:blipFill>
        <p:spPr bwMode="auto">
          <a:xfrm>
            <a:off x="7925315" y="1139058"/>
            <a:ext cx="4071673" cy="2469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814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How can I support my child at home? </a:t>
            </a:r>
            <a:br>
              <a:rPr lang="en-GB" dirty="0"/>
            </a:br>
            <a:r>
              <a:rPr lang="en-GB" b="1" dirty="0"/>
              <a:t>SPAG</a:t>
            </a:r>
          </a:p>
        </p:txBody>
      </p:sp>
      <p:sp>
        <p:nvSpPr>
          <p:cNvPr id="3" name="Content Placeholder 2"/>
          <p:cNvSpPr>
            <a:spLocks noGrp="1"/>
          </p:cNvSpPr>
          <p:nvPr>
            <p:ph idx="1"/>
          </p:nvPr>
        </p:nvSpPr>
        <p:spPr/>
        <p:txBody>
          <a:bodyPr>
            <a:normAutofit/>
          </a:bodyPr>
          <a:lstStyle/>
          <a:p>
            <a:r>
              <a:rPr lang="en-GB" dirty="0"/>
              <a:t>Work on the spelling rules with the revision guide</a:t>
            </a:r>
          </a:p>
          <a:p>
            <a:r>
              <a:rPr lang="en-GB" dirty="0"/>
              <a:t>Look at the weekly spelling words in RWI Spelling Log Books </a:t>
            </a:r>
          </a:p>
          <a:p>
            <a:r>
              <a:rPr lang="en-GB" dirty="0"/>
              <a:t>Revision guides if you have them</a:t>
            </a:r>
          </a:p>
          <a:p>
            <a:r>
              <a:rPr lang="en-GB" dirty="0"/>
              <a:t>Revise key terminology </a:t>
            </a:r>
          </a:p>
          <a:p>
            <a:r>
              <a:rPr lang="en-GB" dirty="0" err="1"/>
              <a:t>Youtube</a:t>
            </a:r>
            <a:r>
              <a:rPr lang="en-GB" dirty="0"/>
              <a:t> – anchor education and BBC </a:t>
            </a:r>
            <a:r>
              <a:rPr lang="en-GB" dirty="0" err="1"/>
              <a:t>supermovers</a:t>
            </a:r>
            <a:endParaRPr lang="en-GB" dirty="0"/>
          </a:p>
          <a:p>
            <a:r>
              <a:rPr lang="en-GB" dirty="0"/>
              <a:t>Correct their poor grammar!</a:t>
            </a:r>
          </a:p>
          <a:p>
            <a:endParaRPr lang="en-GB" dirty="0"/>
          </a:p>
          <a:p>
            <a:endParaRPr lang="en-GB" dirty="0"/>
          </a:p>
        </p:txBody>
      </p:sp>
      <p:pic>
        <p:nvPicPr>
          <p:cNvPr id="4" name="Picture 3" descr="rpsbad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8449" y="156902"/>
            <a:ext cx="1070701" cy="900317"/>
          </a:xfrm>
          <a:prstGeom prst="rect">
            <a:avLst/>
          </a:prstGeom>
          <a:noFill/>
          <a:ln>
            <a:noFill/>
          </a:ln>
        </p:spPr>
      </p:pic>
    </p:spTree>
    <p:extLst>
      <p:ext uri="{BB962C8B-B14F-4D97-AF65-F5344CB8AC3E}">
        <p14:creationId xmlns:p14="http://schemas.microsoft.com/office/powerpoint/2010/main" val="4764132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CB2EDE0A6514A43A88E0EA24CF16477" ma:contentTypeVersion="17" ma:contentTypeDescription="Create a new document." ma:contentTypeScope="" ma:versionID="ae7bc6842cccf299e8555616a35fb6de">
  <xsd:schema xmlns:xsd="http://www.w3.org/2001/XMLSchema" xmlns:xs="http://www.w3.org/2001/XMLSchema" xmlns:p="http://schemas.microsoft.com/office/2006/metadata/properties" xmlns:ns2="aece3364-65c0-4e43-aa7f-a7efba30b8e0" xmlns:ns3="03763e66-aba6-4186-96da-4359db23250e" targetNamespace="http://schemas.microsoft.com/office/2006/metadata/properties" ma:root="true" ma:fieldsID="47c94c4c013ee77a7d7001621fea7c71" ns2:_="" ns3:_="">
    <xsd:import namespace="aece3364-65c0-4e43-aa7f-a7efba30b8e0"/>
    <xsd:import namespace="03763e66-aba6-4186-96da-4359db23250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ce3364-65c0-4e43-aa7f-a7efba30b8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bbc6f175-7900-4aff-9575-e58580a681fa"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763e66-aba6-4186-96da-4359db23250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81afbb3-b27b-4371-9e68-720363105a4b}" ma:internalName="TaxCatchAll" ma:showField="CatchAllData" ma:web="03763e66-aba6-4186-96da-4359db23250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03763e66-aba6-4186-96da-4359db23250e">
      <UserInfo>
        <DisplayName>keeley oconnor</DisplayName>
        <AccountId>28</AccountId>
        <AccountType/>
      </UserInfo>
      <UserInfo>
        <DisplayName>Year 6 2022 - 2023 Owners</DisplayName>
        <AccountId>6</AccountId>
        <AccountType/>
      </UserInfo>
      <UserInfo>
        <DisplayName>Alan Baker</DisplayName>
        <AccountId>17</AccountId>
        <AccountType/>
      </UserInfo>
    </SharedWithUsers>
    <lcf76f155ced4ddcb4097134ff3c332f xmlns="aece3364-65c0-4e43-aa7f-a7efba30b8e0">
      <Terms xmlns="http://schemas.microsoft.com/office/infopath/2007/PartnerControls"/>
    </lcf76f155ced4ddcb4097134ff3c332f>
    <TaxCatchAll xmlns="03763e66-aba6-4186-96da-4359db23250e" xsi:nil="true"/>
  </documentManagement>
</p:properties>
</file>

<file path=customXml/itemProps1.xml><?xml version="1.0" encoding="utf-8"?>
<ds:datastoreItem xmlns:ds="http://schemas.openxmlformats.org/officeDocument/2006/customXml" ds:itemID="{EF188837-7333-45F0-8CBD-975C4AF0D502}">
  <ds:schemaRefs>
    <ds:schemaRef ds:uri="http://schemas.microsoft.com/sharepoint/v3/contenttype/forms"/>
  </ds:schemaRefs>
</ds:datastoreItem>
</file>

<file path=customXml/itemProps2.xml><?xml version="1.0" encoding="utf-8"?>
<ds:datastoreItem xmlns:ds="http://schemas.openxmlformats.org/officeDocument/2006/customXml" ds:itemID="{5CF26740-F288-45DC-B84A-C87AC4F676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ce3364-65c0-4e43-aa7f-a7efba30b8e0"/>
    <ds:schemaRef ds:uri="03763e66-aba6-4186-96da-4359db2325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5A173DF-867F-437F-A9C9-6AC826790B85}">
  <ds:schemaRefs>
    <ds:schemaRef ds:uri="http://purl.org/dc/terms/"/>
    <ds:schemaRef ds:uri="http://www.w3.org/XML/1998/namespace"/>
    <ds:schemaRef ds:uri="aece3364-65c0-4e43-aa7f-a7efba30b8e0"/>
    <ds:schemaRef ds:uri="http://schemas.microsoft.com/office/infopath/2007/PartnerControls"/>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03763e66-aba6-4186-96da-4359db23250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378</TotalTime>
  <Words>895</Words>
  <Application>Microsoft Office PowerPoint</Application>
  <PresentationFormat>Widescreen</PresentationFormat>
  <Paragraphs>88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ＭＳ Ｐゴシック</vt:lpstr>
      <vt:lpstr>Arial</vt:lpstr>
      <vt:lpstr>Calibri</vt:lpstr>
      <vt:lpstr>Calibri Light</vt:lpstr>
      <vt:lpstr>Office Theme</vt:lpstr>
      <vt:lpstr>Year Six SATs Information</vt:lpstr>
      <vt:lpstr>KS2 SATS Week 2024</vt:lpstr>
      <vt:lpstr>How do the tests take place?</vt:lpstr>
      <vt:lpstr>What results will my child receive?</vt:lpstr>
      <vt:lpstr>PowerPoint Presentation</vt:lpstr>
      <vt:lpstr>PowerPoint Presentation</vt:lpstr>
      <vt:lpstr>How can you support your child at home? </vt:lpstr>
      <vt:lpstr>Revision</vt:lpstr>
      <vt:lpstr>Approaching SATs, we recommend:</vt:lpstr>
      <vt:lpstr>What are we doing?</vt:lpstr>
      <vt:lpstr>How can I support my child at home?  Reading</vt:lpstr>
      <vt:lpstr>How can I support my child at home?  Maths</vt:lpstr>
      <vt:lpstr>How can I support my child at home?  SPAG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Materials – Year One</dc:title>
  <dc:creator>helen couling</dc:creator>
  <cp:lastModifiedBy>Jan Price</cp:lastModifiedBy>
  <cp:revision>108</cp:revision>
  <cp:lastPrinted>2023-02-01T07:49:50Z</cp:lastPrinted>
  <dcterms:created xsi:type="dcterms:W3CDTF">2017-10-11T13:36:23Z</dcterms:created>
  <dcterms:modified xsi:type="dcterms:W3CDTF">2024-02-09T09:35:42Z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0x0101007CB2EDE0A6514A43A88E0EA24CF16477</vt:lpwstr>
  </property>
  <property fmtid="{D5CDD505-2E9C-101B-9397-08002B2CF9AE}" pid="3" name="MediaServiceImageTags">
    <vt:lpwstr/>
  </property>
</Properties>
</file>