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62" r:id="rId8"/>
    <p:sldId id="265" r:id="rId9"/>
    <p:sldId id="266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Price" userId="b4c44536-a5b1-4987-9ba1-25dcf674356d" providerId="ADAL" clId="{72C0400D-D57C-46CF-A823-5E737F3FC3AA}"/>
    <pc:docChg chg="modSld">
      <pc:chgData name="Jan Price" userId="b4c44536-a5b1-4987-9ba1-25dcf674356d" providerId="ADAL" clId="{72C0400D-D57C-46CF-A823-5E737F3FC3AA}" dt="2026-07-16T15:27:19.950" v="3" actId="1076"/>
      <pc:docMkLst>
        <pc:docMk/>
      </pc:docMkLst>
      <pc:sldChg chg="addSp modSp mod">
        <pc:chgData name="Jan Price" userId="b4c44536-a5b1-4987-9ba1-25dcf674356d" providerId="ADAL" clId="{72C0400D-D57C-46CF-A823-5E737F3FC3AA}" dt="2026-07-16T15:27:19.950" v="3" actId="1076"/>
        <pc:sldMkLst>
          <pc:docMk/>
          <pc:sldMk cId="4157570378" sldId="257"/>
        </pc:sldMkLst>
        <pc:picChg chg="add mod">
          <ac:chgData name="Jan Price" userId="b4c44536-a5b1-4987-9ba1-25dcf674356d" providerId="ADAL" clId="{72C0400D-D57C-46CF-A823-5E737F3FC3AA}" dt="2026-07-16T15:27:19.950" v="3" actId="1076"/>
          <ac:picMkLst>
            <pc:docMk/>
            <pc:sldMk cId="4157570378" sldId="257"/>
            <ac:picMk id="7" creationId="{51B2116D-3598-463D-8C5D-6B65A2B4F10C}"/>
          </ac:picMkLst>
        </pc:picChg>
      </pc:sldChg>
      <pc:sldChg chg="addSp modSp mod">
        <pc:chgData name="Jan Price" userId="b4c44536-a5b1-4987-9ba1-25dcf674356d" providerId="ADAL" clId="{72C0400D-D57C-46CF-A823-5E737F3FC3AA}" dt="2026-07-16T15:27:16.069" v="1" actId="1076"/>
        <pc:sldMkLst>
          <pc:docMk/>
          <pc:sldMk cId="1578829579" sldId="259"/>
        </pc:sldMkLst>
        <pc:picChg chg="add mod">
          <ac:chgData name="Jan Price" userId="b4c44536-a5b1-4987-9ba1-25dcf674356d" providerId="ADAL" clId="{72C0400D-D57C-46CF-A823-5E737F3FC3AA}" dt="2026-07-16T15:27:16.069" v="1" actId="1076"/>
          <ac:picMkLst>
            <pc:docMk/>
            <pc:sldMk cId="1578829579" sldId="259"/>
            <ac:picMk id="11" creationId="{51B2116D-3598-463D-8C5D-6B65A2B4F10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36979-A8EE-4F71-91EB-3EA1B69997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FDEB5C-8202-4F3D-9C43-B3095DF68F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46E454-858D-46E1-A41C-11B185A0E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45333-FD99-4E6E-B49B-7AA2FC735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AA6C0-8D4F-49D1-98D3-D8F7F9D7B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66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84C78-846C-45C6-AB55-099FBD94A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23A1F-B9FA-4B66-AACC-0278E14A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DFB9D-8176-42AF-BCB8-22CB98B8B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CD3B2-0E48-443D-A39E-4DD09AAAD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8FEB1-ED0B-4E1B-BE15-12573B1F6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605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A7839-693F-48C9-A4E1-0D44C89EB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1FE5D-8F7E-489C-A510-D0BA96305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8CAE24-DD51-4DCA-9842-8ACDEE730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DF5C9-F6FD-401E-88C4-97ED8D636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A3ECD3-6353-496B-9187-1727601B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65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FB309-A6D1-4B73-8601-752E4875F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0C87-0FD6-4A35-84C8-F8FB8F25D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6B0F3F-C55E-4440-9C61-4248E45F3F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EF7634-BB69-4825-95D4-5C9DFAED8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161337-87BE-44F7-940D-8562C7661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33C3B9-2C0E-488E-BD1A-5CFFC237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034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3CDC9-4C03-4706-AF76-3B47E0D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26690-BFFA-4BF4-A2DC-675055E76E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16C93-A9C1-4D74-B3D6-981EB3587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3284BC-6BAE-492D-A67C-39EB9BEC41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E54674-D282-4188-A0F5-FFB2135BD0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5AD2CE-F0C8-4C03-9898-F4A7854DA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4DA4C6-3C21-4DFA-BBA7-A2B36EF22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A00CC2-57C5-463A-B7F1-F5094F22C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3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0872-78D1-4959-B435-E2313EDFC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8431C0-F3BE-48DD-B128-D8DA11764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7DF33E-94C8-4D80-8D1C-4C5B7FB8C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2D1E5-2F68-4C00-A823-BF1EDDD5F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08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20D32D-359D-4354-9D43-C36B8CA68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45CC98-B025-4A0B-A0E1-5F400A18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16FD66-052D-43B0-836B-F51B80787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82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BFF72-522D-4F45-8B6B-760AFBEF1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369D1-0D6A-48D7-BD95-AA816C8B1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C0D42-D9B4-4E49-AEEB-4B45C94CAA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8C863B-A143-4DBF-92F6-62D68C2CA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48AC09-16F8-4B1A-A140-32F2F8CDE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895BC8-713B-4565-9A20-3AA192D27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31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5072F-DF91-429A-B851-5567EF00D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D4DBF4-397E-4CDE-8532-6A6FE43F0F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081956-D017-4E9F-B064-68BA6B82B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5807E1-D8AA-40FA-BE5C-05050E7EE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B2D8BA-746E-4DF1-B52A-BDCC43A37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EA3B95-2288-4943-9B1F-260F0A0FF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67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06466-AAFA-48DB-B59B-A898A3A66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1F7D07-D6C3-4F49-B616-547F193475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D986D-22AE-4547-9A07-CD8ACA202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B12DD-C075-4B9B-BC37-B3A6FEFAE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E1559-6450-4630-A365-F9245F0AD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11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C0012D-1A04-44E5-B501-F19E666690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D49315-3B8E-46EE-8AFB-908B8EF9D6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75633-5ED6-43CE-8159-A816364FE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764F1-6FB5-4021-9B00-18B585774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DABB3-8853-497E-B534-8917ABCDE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155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6DBC86-62F5-4403-9072-A99BDD43E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C63F8-65AB-42AB-B828-CC86D86A8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E15971-DE11-4F9A-9274-C12F4132A4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EBBFD-E092-4DE8-925E-69D5DC1ED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6C2F2-1D2B-4AD3-A1D2-6C51804FB0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336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030">
            <a:extLst>
              <a:ext uri="{FF2B5EF4-FFF2-40B4-BE49-F238E27FC236}">
                <a16:creationId xmlns:a16="http://schemas.microsoft.com/office/drawing/2014/main" id="{3301E07F-4F79-4B58-8698-EF24DC1EC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38" name="Arc 1032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85F4CA-C814-4502-B381-A31E898024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80738" y="647593"/>
            <a:ext cx="4467792" cy="306054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Arial"/>
                <a:cs typeface="Arial"/>
              </a:rPr>
              <a:t>Welcome to Year Five</a:t>
            </a:r>
            <a:r>
              <a:rPr lang="en-GB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039" name="Oval 1034">
            <a:extLst>
              <a:ext uri="{FF2B5EF4-FFF2-40B4-BE49-F238E27FC236}">
                <a16:creationId xmlns:a16="http://schemas.microsoft.com/office/drawing/2014/main" id="{9EE6F773-742A-491A-9A00-A2A150DF5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368" y="366810"/>
            <a:ext cx="6124381" cy="61243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1" descr="rpsbadge">
            <a:extLst>
              <a:ext uri="{FF2B5EF4-FFF2-40B4-BE49-F238E27FC236}">
                <a16:creationId xmlns:a16="http://schemas.microsoft.com/office/drawing/2014/main" id="{3CFC69E3-0733-4DE6-8091-46D963F21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6747" y="1536836"/>
            <a:ext cx="4252055" cy="3784328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913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4">
            <a:extLst>
              <a:ext uri="{FF2B5EF4-FFF2-40B4-BE49-F238E27FC236}">
                <a16:creationId xmlns:a16="http://schemas.microsoft.com/office/drawing/2014/main" id="{94BFCCA4-109C-4B21-816E-144FE75C3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3A8A5C-103E-4A5C-9A66-9EBEE8F16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18" y="643465"/>
            <a:ext cx="3895359" cy="1846615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Arial"/>
                <a:cs typeface="Arial"/>
              </a:rPr>
              <a:t>Our staff </a:t>
            </a:r>
          </a:p>
        </p:txBody>
      </p:sp>
      <p:sp>
        <p:nvSpPr>
          <p:cNvPr id="50" name="sketch line">
            <a:extLst>
              <a:ext uri="{FF2B5EF4-FFF2-40B4-BE49-F238E27FC236}">
                <a16:creationId xmlns:a16="http://schemas.microsoft.com/office/drawing/2014/main" id="{0059B5C0-FEC8-4370-AF45-02E3AEF6F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659144"/>
            <a:ext cx="3566160" cy="18288"/>
          </a:xfrm>
          <a:custGeom>
            <a:avLst/>
            <a:gdLst>
              <a:gd name="connsiteX0" fmla="*/ 0 w 3566160"/>
              <a:gd name="connsiteY0" fmla="*/ 0 h 18288"/>
              <a:gd name="connsiteX1" fmla="*/ 665683 w 3566160"/>
              <a:gd name="connsiteY1" fmla="*/ 0 h 18288"/>
              <a:gd name="connsiteX2" fmla="*/ 1331366 w 3566160"/>
              <a:gd name="connsiteY2" fmla="*/ 0 h 18288"/>
              <a:gd name="connsiteX3" fmla="*/ 1818742 w 3566160"/>
              <a:gd name="connsiteY3" fmla="*/ 0 h 18288"/>
              <a:gd name="connsiteX4" fmla="*/ 2413102 w 3566160"/>
              <a:gd name="connsiteY4" fmla="*/ 0 h 18288"/>
              <a:gd name="connsiteX5" fmla="*/ 2936138 w 3566160"/>
              <a:gd name="connsiteY5" fmla="*/ 0 h 18288"/>
              <a:gd name="connsiteX6" fmla="*/ 3566160 w 3566160"/>
              <a:gd name="connsiteY6" fmla="*/ 0 h 18288"/>
              <a:gd name="connsiteX7" fmla="*/ 3566160 w 3566160"/>
              <a:gd name="connsiteY7" fmla="*/ 18288 h 18288"/>
              <a:gd name="connsiteX8" fmla="*/ 2971800 w 3566160"/>
              <a:gd name="connsiteY8" fmla="*/ 18288 h 18288"/>
              <a:gd name="connsiteX9" fmla="*/ 2448763 w 3566160"/>
              <a:gd name="connsiteY9" fmla="*/ 18288 h 18288"/>
              <a:gd name="connsiteX10" fmla="*/ 1854403 w 3566160"/>
              <a:gd name="connsiteY10" fmla="*/ 18288 h 18288"/>
              <a:gd name="connsiteX11" fmla="*/ 1295705 w 3566160"/>
              <a:gd name="connsiteY11" fmla="*/ 18288 h 18288"/>
              <a:gd name="connsiteX12" fmla="*/ 772668 w 3566160"/>
              <a:gd name="connsiteY12" fmla="*/ 18288 h 18288"/>
              <a:gd name="connsiteX13" fmla="*/ 0 w 3566160"/>
              <a:gd name="connsiteY13" fmla="*/ 18288 h 18288"/>
              <a:gd name="connsiteX14" fmla="*/ 0 w 356616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66160" h="18288" fill="none" extrusionOk="0">
                <a:moveTo>
                  <a:pt x="0" y="0"/>
                </a:moveTo>
                <a:cubicBezTo>
                  <a:pt x="222644" y="15773"/>
                  <a:pt x="447078" y="-30288"/>
                  <a:pt x="665683" y="0"/>
                </a:cubicBezTo>
                <a:cubicBezTo>
                  <a:pt x="884288" y="30288"/>
                  <a:pt x="1132425" y="-6167"/>
                  <a:pt x="1331366" y="0"/>
                </a:cubicBezTo>
                <a:cubicBezTo>
                  <a:pt x="1530307" y="6167"/>
                  <a:pt x="1680942" y="17562"/>
                  <a:pt x="1818742" y="0"/>
                </a:cubicBezTo>
                <a:cubicBezTo>
                  <a:pt x="1956542" y="-17562"/>
                  <a:pt x="2130227" y="23032"/>
                  <a:pt x="2413102" y="0"/>
                </a:cubicBezTo>
                <a:cubicBezTo>
                  <a:pt x="2695977" y="-23032"/>
                  <a:pt x="2679988" y="-13260"/>
                  <a:pt x="2936138" y="0"/>
                </a:cubicBezTo>
                <a:cubicBezTo>
                  <a:pt x="3192288" y="13260"/>
                  <a:pt x="3378668" y="16268"/>
                  <a:pt x="3566160" y="0"/>
                </a:cubicBezTo>
                <a:cubicBezTo>
                  <a:pt x="3566199" y="7328"/>
                  <a:pt x="3566779" y="9982"/>
                  <a:pt x="3566160" y="18288"/>
                </a:cubicBezTo>
                <a:cubicBezTo>
                  <a:pt x="3315478" y="45899"/>
                  <a:pt x="3188272" y="-7574"/>
                  <a:pt x="2971800" y="18288"/>
                </a:cubicBezTo>
                <a:cubicBezTo>
                  <a:pt x="2755328" y="44150"/>
                  <a:pt x="2598570" y="34692"/>
                  <a:pt x="2448763" y="18288"/>
                </a:cubicBezTo>
                <a:cubicBezTo>
                  <a:pt x="2298956" y="1884"/>
                  <a:pt x="2011344" y="-7043"/>
                  <a:pt x="1854403" y="18288"/>
                </a:cubicBezTo>
                <a:cubicBezTo>
                  <a:pt x="1697462" y="43619"/>
                  <a:pt x="1444994" y="618"/>
                  <a:pt x="1295705" y="18288"/>
                </a:cubicBezTo>
                <a:cubicBezTo>
                  <a:pt x="1146416" y="35958"/>
                  <a:pt x="965401" y="42167"/>
                  <a:pt x="772668" y="18288"/>
                </a:cubicBezTo>
                <a:cubicBezTo>
                  <a:pt x="579935" y="-5591"/>
                  <a:pt x="352420" y="-19381"/>
                  <a:pt x="0" y="18288"/>
                </a:cubicBezTo>
                <a:cubicBezTo>
                  <a:pt x="-593" y="9736"/>
                  <a:pt x="244" y="6610"/>
                  <a:pt x="0" y="0"/>
                </a:cubicBezTo>
                <a:close/>
              </a:path>
              <a:path w="3566160" h="18288" stroke="0" extrusionOk="0">
                <a:moveTo>
                  <a:pt x="0" y="0"/>
                </a:moveTo>
                <a:cubicBezTo>
                  <a:pt x="169947" y="-5008"/>
                  <a:pt x="340602" y="-17518"/>
                  <a:pt x="594360" y="0"/>
                </a:cubicBezTo>
                <a:cubicBezTo>
                  <a:pt x="848118" y="17518"/>
                  <a:pt x="997921" y="8866"/>
                  <a:pt x="1224382" y="0"/>
                </a:cubicBezTo>
                <a:cubicBezTo>
                  <a:pt x="1450843" y="-8866"/>
                  <a:pt x="1572343" y="8392"/>
                  <a:pt x="1783080" y="0"/>
                </a:cubicBezTo>
                <a:cubicBezTo>
                  <a:pt x="1993817" y="-8392"/>
                  <a:pt x="2266728" y="2126"/>
                  <a:pt x="2448763" y="0"/>
                </a:cubicBezTo>
                <a:cubicBezTo>
                  <a:pt x="2630798" y="-2126"/>
                  <a:pt x="2815508" y="-13843"/>
                  <a:pt x="3043123" y="0"/>
                </a:cubicBezTo>
                <a:cubicBezTo>
                  <a:pt x="3270738" y="13843"/>
                  <a:pt x="3420568" y="2184"/>
                  <a:pt x="3566160" y="0"/>
                </a:cubicBezTo>
                <a:cubicBezTo>
                  <a:pt x="3566487" y="8595"/>
                  <a:pt x="3566088" y="13110"/>
                  <a:pt x="3566160" y="18288"/>
                </a:cubicBezTo>
                <a:cubicBezTo>
                  <a:pt x="3421748" y="9323"/>
                  <a:pt x="3176383" y="-3939"/>
                  <a:pt x="2971800" y="18288"/>
                </a:cubicBezTo>
                <a:cubicBezTo>
                  <a:pt x="2767217" y="40515"/>
                  <a:pt x="2590769" y="4336"/>
                  <a:pt x="2306117" y="18288"/>
                </a:cubicBezTo>
                <a:cubicBezTo>
                  <a:pt x="2021465" y="32240"/>
                  <a:pt x="1860727" y="-9280"/>
                  <a:pt x="1676095" y="18288"/>
                </a:cubicBezTo>
                <a:cubicBezTo>
                  <a:pt x="1491463" y="45856"/>
                  <a:pt x="1329173" y="5765"/>
                  <a:pt x="1153058" y="18288"/>
                </a:cubicBezTo>
                <a:cubicBezTo>
                  <a:pt x="976943" y="30811"/>
                  <a:pt x="895178" y="4751"/>
                  <a:pt x="665683" y="18288"/>
                </a:cubicBezTo>
                <a:cubicBezTo>
                  <a:pt x="436189" y="31825"/>
                  <a:pt x="302924" y="2002"/>
                  <a:pt x="0" y="18288"/>
                </a:cubicBezTo>
                <a:cubicBezTo>
                  <a:pt x="822" y="10564"/>
                  <a:pt x="-23" y="457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44897650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27630-2536-40D4-BBA6-78354B447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93" y="3511110"/>
            <a:ext cx="3895522" cy="33863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>
                <a:latin typeface="Arial"/>
                <a:cs typeface="Arial"/>
              </a:rPr>
              <a:t>Year  Five teachers are Miss Robinson (Lilac) and Miss Oliver (Indigo). Mrs Bogan and Miss Young are the support staff for the year group. 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4D41EDB6-BE52-184B-B535-2732A03E0F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>
          <a:xfrm>
            <a:off x="8899237" y="396821"/>
            <a:ext cx="2642575" cy="2642575"/>
          </a:xfrm>
          <a:prstGeom prst="rect">
            <a:avLst/>
          </a:prstGeom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465E8A76-4106-4842-B66B-75C40E08E8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" r="4" b="22940"/>
          <a:stretch/>
        </p:blipFill>
        <p:spPr>
          <a:xfrm>
            <a:off x="8743780" y="3629620"/>
            <a:ext cx="2794926" cy="2765898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9DF18FC1-2624-B842-BB0D-FF39451FE6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2" y="3702651"/>
            <a:ext cx="2236231" cy="3002608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C385A2E7-D154-0C44-B94A-12790742F4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479" y="174513"/>
            <a:ext cx="2437397" cy="32519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1B2116D-3598-463D-8C5D-6B65A2B4F1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23" y="262412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829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2AAEA7-EFEE-4F14-AA5B-F67FFCE09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Arial"/>
                <a:cs typeface="Arial"/>
              </a:rPr>
              <a:t>The School Day 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A3C29-A9FA-4560-9BE4-61ED43BF4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200">
                <a:latin typeface="Arial"/>
                <a:cs typeface="Arial"/>
              </a:rPr>
              <a:t>Children will enter school via the Area 3 playground door.  The doors will open at 8:45am and close at 8:55am.</a:t>
            </a:r>
          </a:p>
          <a:p>
            <a:r>
              <a:rPr lang="en-GB" sz="2200">
                <a:latin typeface="Arial"/>
                <a:cs typeface="Arial"/>
              </a:rPr>
              <a:t>Children will leave school at 3:30pm.  All children will leave the building via the Area 3 playground door.   </a:t>
            </a:r>
          </a:p>
          <a:p>
            <a:r>
              <a:rPr lang="en-GB" sz="2200">
                <a:latin typeface="Arial"/>
                <a:ea typeface="Calibri" panose="020F0502020204030204"/>
                <a:cs typeface="Arial"/>
              </a:rPr>
              <a:t>If children have permission from adults, they may walk home. </a:t>
            </a:r>
          </a:p>
          <a:p>
            <a:r>
              <a:rPr lang="en-GB" sz="2200">
                <a:latin typeface="Arial"/>
                <a:ea typeface="Calibri" panose="020F0502020204030204"/>
                <a:cs typeface="Arial"/>
              </a:rPr>
              <a:t>If children need mobile phones, they will need to be handed in to the class teacher once they are in school and will be stored in a secure place. </a:t>
            </a:r>
            <a:endParaRPr lang="en-GB" sz="2200" dirty="0">
              <a:latin typeface="Arial"/>
              <a:ea typeface="Calibri"/>
              <a:cs typeface="Arial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27B7BC1-1274-374C-A780-D6F88AF1B0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41" b="21657"/>
          <a:stretch/>
        </p:blipFill>
        <p:spPr>
          <a:xfrm>
            <a:off x="7733768" y="1983812"/>
            <a:ext cx="4013101" cy="34299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B2116D-3598-463D-8C5D-6B65A2B4F1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9693" y="226553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0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poster of a sports event&#10;&#10;AI-generated content may be incorrect.">
            <a:extLst>
              <a:ext uri="{FF2B5EF4-FFF2-40B4-BE49-F238E27FC236}">
                <a16:creationId xmlns:a16="http://schemas.microsoft.com/office/drawing/2014/main" id="{CE23E867-6659-06EE-B21E-ED0B8E5933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" b="76"/>
          <a:stretch>
            <a:fillRect/>
          </a:stretch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C6374-0226-4958-83F3-199B836C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0477" y="1382258"/>
            <a:ext cx="5721484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Our PE day is Friday. </a:t>
            </a:r>
          </a:p>
          <a:p>
            <a:pPr marL="0" indent="0">
              <a:buNone/>
            </a:pPr>
            <a:endParaRPr lang="en-US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>
                <a:latin typeface="Arial"/>
                <a:cs typeface="Arial"/>
              </a:rPr>
              <a:t>The children </a:t>
            </a:r>
            <a:r>
              <a:rPr lang="en-US" dirty="0">
                <a:latin typeface="Arial"/>
                <a:cs typeface="Arial"/>
              </a:rPr>
              <a:t>will need to bring kits in each Friday containing trainers, Rickleton red t-shirt and shorts that are a suitable length. Earrings and watches will need to be removed before physical activity.  </a:t>
            </a:r>
            <a:endParaRPr lang="en-US"/>
          </a:p>
          <a:p>
            <a:pPr marL="0" indent="0">
              <a:buNone/>
            </a:pPr>
            <a:endParaRPr lang="en-US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 err="1">
                <a:latin typeface="Arial"/>
                <a:cs typeface="Arial"/>
              </a:rPr>
              <a:t>Mr</a:t>
            </a:r>
            <a:r>
              <a:rPr lang="en-US" dirty="0">
                <a:latin typeface="Arial"/>
                <a:cs typeface="Arial"/>
              </a:rPr>
              <a:t> O’Brien will be the PE teacher.</a:t>
            </a:r>
            <a:endParaRPr lang="en-US"/>
          </a:p>
          <a:p>
            <a:pPr marL="0" indent="0">
              <a:buNone/>
            </a:pP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" descr="rpsbadge">
            <a:extLst>
              <a:ext uri="{FF2B5EF4-FFF2-40B4-BE49-F238E27FC236}">
                <a16:creationId xmlns:a16="http://schemas.microsoft.com/office/drawing/2014/main" id="{114CCE1E-D4ED-4C5C-8D2D-358C680C1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28434" y="150329"/>
            <a:ext cx="1138279" cy="1013068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836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2021C3-FBB6-9F22-DCB9-66FD443426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807889A-F79E-108B-EC85-DFCF042B9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1" name="!!Arc">
            <a:extLst>
              <a:ext uri="{FF2B5EF4-FFF2-40B4-BE49-F238E27FC236}">
                <a16:creationId xmlns:a16="http://schemas.microsoft.com/office/drawing/2014/main" id="{C637A336-B614-81C6-2006-16C05EAA2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8C440F-4758-76AE-7F0C-FD9963BBD9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3219" y="1904773"/>
            <a:ext cx="572148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Arial"/>
                <a:ea typeface="Calibri"/>
                <a:cs typeface="Arial"/>
              </a:rPr>
              <a:t>Homework will be given out every Friday and needs to be returned the following Tuesday. Homework will be a </a:t>
            </a:r>
            <a:r>
              <a:rPr lang="en-US" dirty="0" err="1">
                <a:latin typeface="Arial"/>
                <a:ea typeface="Calibri"/>
                <a:cs typeface="Arial"/>
              </a:rPr>
              <a:t>Maths</a:t>
            </a:r>
            <a:r>
              <a:rPr lang="en-US" dirty="0">
                <a:latin typeface="Arial"/>
                <a:ea typeface="Calibri"/>
                <a:cs typeface="Arial"/>
              </a:rPr>
              <a:t> activity, weekly spellings and daily reading. </a:t>
            </a:r>
          </a:p>
          <a:p>
            <a:pPr marL="0" indent="0">
              <a:buNone/>
            </a:pPr>
            <a:endParaRPr lang="en-US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" descr="rpsbadge">
            <a:extLst>
              <a:ext uri="{FF2B5EF4-FFF2-40B4-BE49-F238E27FC236}">
                <a16:creationId xmlns:a16="http://schemas.microsoft.com/office/drawing/2014/main" id="{83C0B61C-A2A4-6B4B-B291-23B892646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28434" y="150329"/>
            <a:ext cx="1138279" cy="1013068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A1BD07-B6FC-4F0A-E203-39F2C720F7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" y="0"/>
            <a:ext cx="4873755" cy="686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835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B7E5BA-678C-8F4F-1CA9-20B08D618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126FEB9-E768-2703-D8A5-40B5432BF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1" name="!!Arc">
            <a:extLst>
              <a:ext uri="{FF2B5EF4-FFF2-40B4-BE49-F238E27FC236}">
                <a16:creationId xmlns:a16="http://schemas.microsoft.com/office/drawing/2014/main" id="{92CF701A-FD80-3B34-5E2A-E8D676A9B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E9924-7475-0FD1-A735-16D77A237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4362" y="1716087"/>
            <a:ext cx="572148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latin typeface="Arial"/>
              <a:ea typeface="Calibri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Children need to bring in their reading book, reading record book, spelling logbook and a named water bottle to school every day. We would prefer them to use an RPS water bottle. For space in cloakrooms, we would prefer </a:t>
            </a:r>
            <a:r>
              <a:rPr lang="en-US">
                <a:latin typeface="Arial"/>
                <a:cs typeface="Arial"/>
              </a:rPr>
              <a:t>smaller rucksacks</a:t>
            </a:r>
            <a:r>
              <a:rPr lang="en-US" dirty="0">
                <a:latin typeface="Arial"/>
                <a:cs typeface="Arial"/>
              </a:rPr>
              <a:t>. Handbags </a:t>
            </a:r>
            <a:r>
              <a:rPr lang="en-US">
                <a:latin typeface="Arial"/>
                <a:cs typeface="Arial"/>
              </a:rPr>
              <a:t>are not</a:t>
            </a:r>
            <a:r>
              <a:rPr lang="en-US" dirty="0">
                <a:latin typeface="Arial"/>
                <a:cs typeface="Arial"/>
              </a:rPr>
              <a:t> suitable for school.</a:t>
            </a:r>
            <a:endParaRPr lang="en-US" dirty="0">
              <a:latin typeface="Arial"/>
              <a:ea typeface="Calibri" panose="020F0502020204030204"/>
              <a:cs typeface="Arial"/>
            </a:endParaRPr>
          </a:p>
          <a:p>
            <a:pPr marL="0" indent="0">
              <a:buNone/>
            </a:pP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" descr="rpsbadge">
            <a:extLst>
              <a:ext uri="{FF2B5EF4-FFF2-40B4-BE49-F238E27FC236}">
                <a16:creationId xmlns:a16="http://schemas.microsoft.com/office/drawing/2014/main" id="{49B71749-4DF2-4AFA-F6C5-D7B21136B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28434" y="150329"/>
            <a:ext cx="1138279" cy="1013068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poster of a school schedule&#10;&#10;AI-generated content may be incorrect.">
            <a:extLst>
              <a:ext uri="{FF2B5EF4-FFF2-40B4-BE49-F238E27FC236}">
                <a16:creationId xmlns:a16="http://schemas.microsoft.com/office/drawing/2014/main" id="{7FB67C1E-F495-4E48-30B0-28FB3AC13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" y="0"/>
            <a:ext cx="48447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45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030">
            <a:extLst>
              <a:ext uri="{FF2B5EF4-FFF2-40B4-BE49-F238E27FC236}">
                <a16:creationId xmlns:a16="http://schemas.microsoft.com/office/drawing/2014/main" id="{3301E07F-4F79-4B58-8698-EF24DC1EC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38" name="Arc 1032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85F4CA-C814-4502-B381-A31E898024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6478" y="2269798"/>
            <a:ext cx="4467792" cy="3060541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rgbClr val="FFFFFF"/>
                </a:solidFill>
              </a:rPr>
              <a:t>We look forward to seeing you in September!</a:t>
            </a:r>
          </a:p>
        </p:txBody>
      </p:sp>
      <p:sp>
        <p:nvSpPr>
          <p:cNvPr id="1039" name="Oval 1034">
            <a:extLst>
              <a:ext uri="{FF2B5EF4-FFF2-40B4-BE49-F238E27FC236}">
                <a16:creationId xmlns:a16="http://schemas.microsoft.com/office/drawing/2014/main" id="{9EE6F773-742A-491A-9A00-A2A150DF5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368" y="366810"/>
            <a:ext cx="6124381" cy="61243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1" descr="rpsbadge">
            <a:extLst>
              <a:ext uri="{FF2B5EF4-FFF2-40B4-BE49-F238E27FC236}">
                <a16:creationId xmlns:a16="http://schemas.microsoft.com/office/drawing/2014/main" id="{3CFC69E3-0733-4DE6-8091-46D963F21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6747" y="1536836"/>
            <a:ext cx="4252055" cy="3784328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114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cac8201-e823-4a6b-92d0-f56140199823">
      <Terms xmlns="http://schemas.microsoft.com/office/infopath/2007/PartnerControls"/>
    </lcf76f155ced4ddcb4097134ff3c332f>
    <TaxCatchAll xmlns="5d54b948-dcb7-4eec-a250-12f047c03f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2F030196D72149974043AD9C5168DB" ma:contentTypeVersion="13" ma:contentTypeDescription="Create a new document." ma:contentTypeScope="" ma:versionID="484c1853436bc360a78f54164ec4af57">
  <xsd:schema xmlns:xsd="http://www.w3.org/2001/XMLSchema" xmlns:xs="http://www.w3.org/2001/XMLSchema" xmlns:p="http://schemas.microsoft.com/office/2006/metadata/properties" xmlns:ns2="3cac8201-e823-4a6b-92d0-f56140199823" xmlns:ns3="5d54b948-dcb7-4eec-a250-12f047c03f0e" targetNamespace="http://schemas.microsoft.com/office/2006/metadata/properties" ma:root="true" ma:fieldsID="7b49c2198d24c44d2e311c4f7094f470" ns2:_="" ns3:_="">
    <xsd:import namespace="3cac8201-e823-4a6b-92d0-f56140199823"/>
    <xsd:import namespace="5d54b948-dcb7-4eec-a250-12f047c03f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ac8201-e823-4a6b-92d0-f561401998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bc6f175-7900-4aff-9575-e58580a681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54b948-dcb7-4eec-a250-12f047c03f0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ffb31840-74ef-4790-baa1-dfb1146e50e1}" ma:internalName="TaxCatchAll" ma:showField="CatchAllData" ma:web="5d54b948-dcb7-4eec-a250-12f047c03f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102539-8711-4E07-B592-BA333BDD05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CEF607-959B-4A46-9AF7-57C87B8AD770}">
  <ds:schemaRefs>
    <ds:schemaRef ds:uri="03763e66-aba6-4186-96da-4359db23250e"/>
    <ds:schemaRef ds:uri="aece3364-65c0-4e43-aa7f-a7efba30b8e0"/>
    <ds:schemaRef ds:uri="http://schemas.microsoft.com/office/2006/metadata/properties"/>
    <ds:schemaRef ds:uri="http://schemas.microsoft.com/office/infopath/2007/PartnerControls"/>
    <ds:schemaRef ds:uri="http://www.w3.org/2000/xmlns/"/>
    <ds:schemaRef ds:uri="http://www.w3.org/2001/XMLSchema-instance"/>
    <ds:schemaRef ds:uri="3cac8201-e823-4a6b-92d0-f56140199823"/>
    <ds:schemaRef ds:uri="5d54b948-dcb7-4eec-a250-12f047c03f0e"/>
  </ds:schemaRefs>
</ds:datastoreItem>
</file>

<file path=customXml/itemProps3.xml><?xml version="1.0" encoding="utf-8"?>
<ds:datastoreItem xmlns:ds="http://schemas.openxmlformats.org/officeDocument/2006/customXml" ds:itemID="{814F3048-30FF-40F7-89D6-355013D742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ac8201-e823-4a6b-92d0-f56140199823"/>
    <ds:schemaRef ds:uri="5d54b948-dcb7-4eec-a250-12f047c03f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0</TotalTime>
  <Words>265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Welcome to Year Five </vt:lpstr>
      <vt:lpstr>Our staff </vt:lpstr>
      <vt:lpstr>The School Day </vt:lpstr>
      <vt:lpstr>PowerPoint Presentation</vt:lpstr>
      <vt:lpstr>PowerPoint Presentation</vt:lpstr>
      <vt:lpstr>PowerPoint Presentation</vt:lpstr>
      <vt:lpstr>We look forward to seeing you in September!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Six</dc:title>
  <dc:creator>Helen Couling</dc:creator>
  <cp:lastModifiedBy>Jan Price</cp:lastModifiedBy>
  <cp:revision>119</cp:revision>
  <dcterms:created xsi:type="dcterms:W3CDTF">2023-07-14T14:50:41Z</dcterms:created>
  <dcterms:modified xsi:type="dcterms:W3CDTF">2026-07-16T15:27:25Z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0x0101005C2F030196D72149974043AD9C5168DB</vt:lpwstr>
  </property>
  <property fmtid="{D5CDD505-2E9C-101B-9397-08002B2CF9AE}" pid="3" name="MediaServiceImageTags">
    <vt:lpwstr/>
  </property>
</Properties>
</file>