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6" r:id="rId6"/>
    <p:sldId id="265" r:id="rId7"/>
    <p:sldId id="262" r:id="rId8"/>
    <p:sldId id="263" r:id="rId9"/>
    <p:sldId id="264"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36979-A8EE-4F71-91EB-3EA1B699979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6FDEB5C-8202-4F3D-9C43-B3095DF68F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546E454-858D-46E1-A41C-11B185A0E063}"/>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5" name="Footer Placeholder 4">
            <a:extLst>
              <a:ext uri="{FF2B5EF4-FFF2-40B4-BE49-F238E27FC236}">
                <a16:creationId xmlns:a16="http://schemas.microsoft.com/office/drawing/2014/main" id="{47B45333-FD99-4E6E-B49B-7AA2FC735F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8AA6C0-8D4F-49D1-98D3-D8F7F9D7BBCE}"/>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771665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84C78-846C-45C6-AB55-099FBD94AA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723A1F-B9FA-4B66-AACC-0278E14A0D6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8DFB9D-8176-42AF-BCB8-22CB98B8BD73}"/>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5" name="Footer Placeholder 4">
            <a:extLst>
              <a:ext uri="{FF2B5EF4-FFF2-40B4-BE49-F238E27FC236}">
                <a16:creationId xmlns:a16="http://schemas.microsoft.com/office/drawing/2014/main" id="{A57CD3B2-0E48-443D-A39E-4DD09AAAD4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F8FEB1-ED0B-4E1B-BE15-12573B1F600E}"/>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4097605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A7839-693F-48C9-A4E1-0D44C89EB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7A1FE5D-8F7E-489C-A510-D0BA963058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B8CAE24-DD51-4DCA-9842-8ACDEE7309FB}"/>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5" name="Footer Placeholder 4">
            <a:extLst>
              <a:ext uri="{FF2B5EF4-FFF2-40B4-BE49-F238E27FC236}">
                <a16:creationId xmlns:a16="http://schemas.microsoft.com/office/drawing/2014/main" id="{2B7DF5C9-F6FD-401E-88C4-97ED8D6365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A3ECD3-6353-496B-9187-1727601BD434}"/>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115165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FB309-A6D1-4B73-8601-752E4875F5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2F0C87-0FD6-4A35-84C8-F8FB8F25D19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6B0F3F-C55E-4440-9C61-4248E45F3F3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EF7634-BB69-4825-95D4-5C9DFAED8BE9}"/>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6" name="Footer Placeholder 5">
            <a:extLst>
              <a:ext uri="{FF2B5EF4-FFF2-40B4-BE49-F238E27FC236}">
                <a16:creationId xmlns:a16="http://schemas.microsoft.com/office/drawing/2014/main" id="{F6161337-87BE-44F7-940D-8562C7661F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3C3B9-2C0E-488E-BD1A-5CFFC237889D}"/>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2244034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3CDC9-4C03-4706-AF76-3B47E0D84AB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326690-BFFA-4BF4-A2DC-675055E76E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A816C93-A9C1-4D74-B3D6-981EB358796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3284BC-6BAE-492D-A67C-39EB9BEC41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6E54674-D282-4188-A0F5-FFB2135BD0F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25AD2CE-F0C8-4C03-9898-F4A7854DA270}"/>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8" name="Footer Placeholder 7">
            <a:extLst>
              <a:ext uri="{FF2B5EF4-FFF2-40B4-BE49-F238E27FC236}">
                <a16:creationId xmlns:a16="http://schemas.microsoft.com/office/drawing/2014/main" id="{CB4DA4C6-3C21-4DFA-BBA7-A2B36EF2226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A00CC2-57C5-463A-B7F1-F5094F22C1A5}"/>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203073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D0872-78D1-4959-B435-E2313EDFC55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48431C0-F3BE-48DD-B128-D8DA1176496B}"/>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4" name="Footer Placeholder 3">
            <a:extLst>
              <a:ext uri="{FF2B5EF4-FFF2-40B4-BE49-F238E27FC236}">
                <a16:creationId xmlns:a16="http://schemas.microsoft.com/office/drawing/2014/main" id="{377DF33E-94C8-4D80-8D1C-4C5B7FB8C2C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F52D1E5-2F68-4C00-A823-BF1EDDD5F055}"/>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867608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20D32D-359D-4354-9D43-C36B8CA68BAD}"/>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3" name="Footer Placeholder 2">
            <a:extLst>
              <a:ext uri="{FF2B5EF4-FFF2-40B4-BE49-F238E27FC236}">
                <a16:creationId xmlns:a16="http://schemas.microsoft.com/office/drawing/2014/main" id="{2845CC98-B025-4A0B-A0E1-5F400A18901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216FD66-052D-43B0-836B-F51B80787724}"/>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89882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BFF72-522D-4F45-8B6B-760AFBEF1A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59369D1-0D6A-48D7-BD95-AA816C8B14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6C0D42-D9B4-4E49-AEEB-4B45C94CAA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D8C863B-A143-4DBF-92F6-62D68C2CAFF5}"/>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6" name="Footer Placeholder 5">
            <a:extLst>
              <a:ext uri="{FF2B5EF4-FFF2-40B4-BE49-F238E27FC236}">
                <a16:creationId xmlns:a16="http://schemas.microsoft.com/office/drawing/2014/main" id="{B448AC09-16F8-4B1A-A140-32F2F8CDE8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895BC8-713B-4565-9A20-3AA192D277DC}"/>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633314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5072F-DF91-429A-B851-5567EF00DE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D4DBF4-397E-4CDE-8532-6A6FE43F0F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C081956-D017-4E9F-B064-68BA6B82BC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5807E1-D8AA-40FA-BE5C-05050E7EE647}"/>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6" name="Footer Placeholder 5">
            <a:extLst>
              <a:ext uri="{FF2B5EF4-FFF2-40B4-BE49-F238E27FC236}">
                <a16:creationId xmlns:a16="http://schemas.microsoft.com/office/drawing/2014/main" id="{FEB2D8BA-746E-4DF1-B52A-BDCC43A37A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EA3B95-2288-4943-9B1F-260F0A0FF592}"/>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2438672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06466-AAFA-48DB-B59B-A898A3A668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B1F7D07-D6C3-4F49-B616-547F193475C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3D986D-22AE-4547-9A07-CD8ACA202908}"/>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5" name="Footer Placeholder 4">
            <a:extLst>
              <a:ext uri="{FF2B5EF4-FFF2-40B4-BE49-F238E27FC236}">
                <a16:creationId xmlns:a16="http://schemas.microsoft.com/office/drawing/2014/main" id="{046B12DD-C075-4B9B-BC37-B3A6FEFAE5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FE1559-6450-4630-A365-F9245F0AD74D}"/>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611011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C0012D-1A04-44E5-B501-F19E666690B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D49315-3B8E-46EE-8AFB-908B8EF9D64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975633-5ED6-43CE-8159-A816364FE50C}"/>
              </a:ext>
            </a:extLst>
          </p:cNvPr>
          <p:cNvSpPr>
            <a:spLocks noGrp="1"/>
          </p:cNvSpPr>
          <p:nvPr>
            <p:ph type="dt" sz="half" idx="10"/>
          </p:nvPr>
        </p:nvSpPr>
        <p:spPr/>
        <p:txBody>
          <a:bodyPr/>
          <a:lstStyle/>
          <a:p>
            <a:fld id="{60454955-DDEC-4B61-91B8-9A02155B0337}" type="datetimeFigureOut">
              <a:rPr lang="en-GB" smtClean="0"/>
              <a:t>17/07/2026</a:t>
            </a:fld>
            <a:endParaRPr lang="en-GB"/>
          </a:p>
        </p:txBody>
      </p:sp>
      <p:sp>
        <p:nvSpPr>
          <p:cNvPr id="5" name="Footer Placeholder 4">
            <a:extLst>
              <a:ext uri="{FF2B5EF4-FFF2-40B4-BE49-F238E27FC236}">
                <a16:creationId xmlns:a16="http://schemas.microsoft.com/office/drawing/2014/main" id="{BFE764F1-6FB5-4021-9B00-18B5857741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1DABB3-8853-497E-B534-8917ABCDE7F2}"/>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4031155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6DBC86-62F5-4403-9072-A99BDD43E0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91C63F8-65AB-42AB-B828-CC86D86A86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E15971-DE11-4F9A-9274-C12F4132A4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454955-DDEC-4B61-91B8-9A02155B0337}" type="datetimeFigureOut">
              <a:rPr lang="en-GB" smtClean="0"/>
              <a:t>17/07/2026</a:t>
            </a:fld>
            <a:endParaRPr lang="en-GB"/>
          </a:p>
        </p:txBody>
      </p:sp>
      <p:sp>
        <p:nvSpPr>
          <p:cNvPr id="5" name="Footer Placeholder 4">
            <a:extLst>
              <a:ext uri="{FF2B5EF4-FFF2-40B4-BE49-F238E27FC236}">
                <a16:creationId xmlns:a16="http://schemas.microsoft.com/office/drawing/2014/main" id="{057EBBFD-E092-4DE8-925E-69D5DC1ED6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B16C2F2-1D2B-4AD3-A1D2-6C51804FB0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2F8FA4-8533-41B9-B99A-80521FF6455E}" type="slidenum">
              <a:rPr lang="en-GB" smtClean="0"/>
              <a:t>‹#›</a:t>
            </a:fld>
            <a:endParaRPr lang="en-GB"/>
          </a:p>
        </p:txBody>
      </p:sp>
    </p:spTree>
    <p:extLst>
      <p:ext uri="{BB962C8B-B14F-4D97-AF65-F5344CB8AC3E}">
        <p14:creationId xmlns:p14="http://schemas.microsoft.com/office/powerpoint/2010/main" val="25053365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eg"/><Relationship Id="rId7"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7" name="Rectangle 1030">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38" name="Arc 1032">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A85F4CA-C814-4502-B381-A31E89802444}"/>
              </a:ext>
            </a:extLst>
          </p:cNvPr>
          <p:cNvSpPr>
            <a:spLocks noGrp="1"/>
          </p:cNvSpPr>
          <p:nvPr>
            <p:ph type="ctrTitle"/>
          </p:nvPr>
        </p:nvSpPr>
        <p:spPr>
          <a:xfrm>
            <a:off x="7080738" y="647593"/>
            <a:ext cx="4467792" cy="3060541"/>
          </a:xfrm>
        </p:spPr>
        <p:txBody>
          <a:bodyPr>
            <a:normAutofit/>
          </a:bodyPr>
          <a:lstStyle/>
          <a:p>
            <a:r>
              <a:rPr lang="en-GB">
                <a:solidFill>
                  <a:srgbClr val="FFFFFF"/>
                </a:solidFill>
              </a:rPr>
              <a:t>Welcome to Year Six </a:t>
            </a:r>
          </a:p>
        </p:txBody>
      </p:sp>
      <p:sp>
        <p:nvSpPr>
          <p:cNvPr id="3" name="Subtitle 2">
            <a:extLst>
              <a:ext uri="{FF2B5EF4-FFF2-40B4-BE49-F238E27FC236}">
                <a16:creationId xmlns:a16="http://schemas.microsoft.com/office/drawing/2014/main" id="{C53E5E8B-BC42-4217-973D-9CA9E58F82C9}"/>
              </a:ext>
            </a:extLst>
          </p:cNvPr>
          <p:cNvSpPr>
            <a:spLocks noGrp="1"/>
          </p:cNvSpPr>
          <p:nvPr>
            <p:ph type="subTitle" idx="1"/>
          </p:nvPr>
        </p:nvSpPr>
        <p:spPr>
          <a:xfrm>
            <a:off x="7080738" y="3800209"/>
            <a:ext cx="4467792" cy="2410198"/>
          </a:xfrm>
        </p:spPr>
        <p:txBody>
          <a:bodyPr>
            <a:normAutofit/>
          </a:bodyPr>
          <a:lstStyle/>
          <a:p>
            <a:endParaRPr lang="en-GB">
              <a:solidFill>
                <a:srgbClr val="FFFFFF"/>
              </a:solidFill>
            </a:endParaRPr>
          </a:p>
        </p:txBody>
      </p:sp>
      <p:sp>
        <p:nvSpPr>
          <p:cNvPr id="1039" name="Oval 1034">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368"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1" descr="rpsbadge">
            <a:extLst>
              <a:ext uri="{FF2B5EF4-FFF2-40B4-BE49-F238E27FC236}">
                <a16:creationId xmlns:a16="http://schemas.microsoft.com/office/drawing/2014/main" id="{3CFC69E3-0733-4DE6-8091-46D963F2150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06747" y="1536836"/>
            <a:ext cx="4252055" cy="378432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9136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F07C3-C949-434F-B7AC-FED5CF3DF03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2ABC8D5-AE23-4759-ABB3-7CAFEF093C0A}"/>
              </a:ext>
            </a:extLst>
          </p:cNvPr>
          <p:cNvSpPr>
            <a:spLocks noGrp="1"/>
          </p:cNvSpPr>
          <p:nvPr>
            <p:ph idx="1"/>
          </p:nvPr>
        </p:nvSpPr>
        <p:spPr/>
        <p:txBody>
          <a:bodyPr/>
          <a:lstStyle/>
          <a:p>
            <a:endParaRPr lang="en-GB"/>
          </a:p>
        </p:txBody>
      </p:sp>
      <p:sp>
        <p:nvSpPr>
          <p:cNvPr id="4" name="Content Placeholder 2">
            <a:extLst>
              <a:ext uri="{FF2B5EF4-FFF2-40B4-BE49-F238E27FC236}">
                <a16:creationId xmlns:a16="http://schemas.microsoft.com/office/drawing/2014/main" id="{B43173F1-0704-4168-9DDB-EAFE7A0242BD}"/>
              </a:ext>
            </a:extLst>
          </p:cNvPr>
          <p:cNvSpPr txBox="1">
            <a:spLocks/>
          </p:cNvSpPr>
          <p:nvPr/>
        </p:nvSpPr>
        <p:spPr>
          <a:xfrm>
            <a:off x="640080" y="1825625"/>
            <a:ext cx="4754216" cy="4031836"/>
          </a:xfrm>
          <a:prstGeom prst="rect">
            <a:avLst/>
          </a:prstGeom>
          <a:ln w="76200">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atin typeface="Arial" panose="020B0604020202020204" pitchFamily="34" charset="0"/>
              <a:cs typeface="Arial" panose="020B0604020202020204" pitchFamily="34" charset="0"/>
            </a:endParaRPr>
          </a:p>
          <a:p>
            <a:pPr marL="0" indent="0" algn="ctr">
              <a:buNone/>
            </a:pPr>
            <a:r>
              <a:rPr lang="en-GB">
                <a:latin typeface="Arial" panose="020B0604020202020204" pitchFamily="34" charset="0"/>
                <a:cs typeface="Arial" panose="020B0604020202020204" pitchFamily="34" charset="0"/>
              </a:rPr>
              <a:t>Miss Taylor is Magenta class teacher and Mrs Couling teaches Fuchsia class.</a:t>
            </a:r>
          </a:p>
          <a:p>
            <a:pPr marL="0" indent="0" algn="ctr">
              <a:buNone/>
            </a:pPr>
            <a:endParaRPr lang="en-GB">
              <a:latin typeface="Arial" panose="020B0604020202020204" pitchFamily="34" charset="0"/>
              <a:cs typeface="Arial" panose="020B0604020202020204" pitchFamily="34" charset="0"/>
            </a:endParaRPr>
          </a:p>
          <a:p>
            <a:pPr marL="0" indent="0" algn="ctr">
              <a:buNone/>
            </a:pPr>
            <a:r>
              <a:rPr lang="en-GB">
                <a:latin typeface="Arial" panose="020B0604020202020204" pitchFamily="34" charset="0"/>
                <a:cs typeface="Arial" panose="020B0604020202020204" pitchFamily="34" charset="0"/>
              </a:rPr>
              <a:t>Mrs Bogan, Mrs Downey Mrs Robson and Mrs Burn are the support staff.</a:t>
            </a:r>
          </a:p>
          <a:p>
            <a:pPr marL="0" indent="0" algn="ctr">
              <a:buNone/>
            </a:pPr>
            <a:endParaRPr lang="en-GB" sz="3100">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US">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US">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a:latin typeface="Arial" panose="020B0604020202020204" pitchFamily="34" charset="0"/>
              <a:cs typeface="Arial" panose="020B0604020202020204" pitchFamily="34" charset="0"/>
            </a:endParaRPr>
          </a:p>
        </p:txBody>
      </p:sp>
      <p:pic>
        <p:nvPicPr>
          <p:cNvPr id="9" name="Picture 6">
            <a:extLst>
              <a:ext uri="{FF2B5EF4-FFF2-40B4-BE49-F238E27FC236}">
                <a16:creationId xmlns:a16="http://schemas.microsoft.com/office/drawing/2014/main" id="{C8AA40E8-27DB-48DC-ABA5-252B506F9422}"/>
              </a:ext>
            </a:extLst>
          </p:cNvPr>
          <p:cNvPicPr>
            <a:picLocks noChangeAspect="1"/>
          </p:cNvPicPr>
          <p:nvPr/>
        </p:nvPicPr>
        <p:blipFill rotWithShape="1">
          <a:blip r:embed="rId2">
            <a:extLst>
              <a:ext uri="{28A0092B-C50C-407E-A947-70E740481C1C}">
                <a14:useLocalDpi xmlns:a14="http://schemas.microsoft.com/office/drawing/2010/main" val="0"/>
              </a:ext>
            </a:extLst>
          </a:blip>
          <a:srcRect b="25000"/>
          <a:stretch/>
        </p:blipFill>
        <p:spPr>
          <a:xfrm>
            <a:off x="7002448" y="2233516"/>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p:spPr>
      </p:pic>
      <p:pic>
        <p:nvPicPr>
          <p:cNvPr id="10" name="Picture 7">
            <a:extLst>
              <a:ext uri="{FF2B5EF4-FFF2-40B4-BE49-F238E27FC236}">
                <a16:creationId xmlns:a16="http://schemas.microsoft.com/office/drawing/2014/main" id="{8F87F417-4158-43D8-BD64-B18002F8E549}"/>
              </a:ext>
            </a:extLst>
          </p:cNvPr>
          <p:cNvPicPr>
            <a:picLocks noChangeAspect="1"/>
          </p:cNvPicPr>
          <p:nvPr/>
        </p:nvPicPr>
        <p:blipFill rotWithShape="1">
          <a:blip r:embed="rId3">
            <a:extLst>
              <a:ext uri="{28A0092B-C50C-407E-A947-70E740481C1C}">
                <a14:useLocalDpi xmlns:a14="http://schemas.microsoft.com/office/drawing/2010/main" val="0"/>
              </a:ext>
            </a:extLst>
          </a:blip>
          <a:srcRect t="4400" r="-4" b="31272"/>
          <a:stretch/>
        </p:blipFill>
        <p:spPr>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p:spPr>
      </p:pic>
      <p:pic>
        <p:nvPicPr>
          <p:cNvPr id="11" name="Picture 7">
            <a:extLst>
              <a:ext uri="{FF2B5EF4-FFF2-40B4-BE49-F238E27FC236}">
                <a16:creationId xmlns:a16="http://schemas.microsoft.com/office/drawing/2014/main" id="{D4088842-442D-4729-833A-191E47366E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7884" y="352290"/>
            <a:ext cx="1569736" cy="2094345"/>
          </a:xfrm>
          <a:prstGeom prst="rect">
            <a:avLst/>
          </a:prstGeom>
        </p:spPr>
      </p:pic>
      <p:pic>
        <p:nvPicPr>
          <p:cNvPr id="12" name="Picture 11">
            <a:extLst>
              <a:ext uri="{FF2B5EF4-FFF2-40B4-BE49-F238E27FC236}">
                <a16:creationId xmlns:a16="http://schemas.microsoft.com/office/drawing/2014/main" id="{F33A7070-35C1-485D-B928-FCD65DDA0A49}"/>
              </a:ext>
            </a:extLst>
          </p:cNvPr>
          <p:cNvPicPr>
            <a:picLocks noChangeAspect="1"/>
          </p:cNvPicPr>
          <p:nvPr/>
        </p:nvPicPr>
        <p:blipFill>
          <a:blip r:embed="rId5"/>
          <a:stretch>
            <a:fillRect/>
          </a:stretch>
        </p:blipFill>
        <p:spPr>
          <a:xfrm>
            <a:off x="8972061" y="238555"/>
            <a:ext cx="1572119" cy="2094345"/>
          </a:xfrm>
          <a:prstGeom prst="rect">
            <a:avLst/>
          </a:prstGeom>
        </p:spPr>
      </p:pic>
      <p:pic>
        <p:nvPicPr>
          <p:cNvPr id="13" name="Picture 1" descr="rpsbadge">
            <a:extLst>
              <a:ext uri="{FF2B5EF4-FFF2-40B4-BE49-F238E27FC236}">
                <a16:creationId xmlns:a16="http://schemas.microsoft.com/office/drawing/2014/main" id="{6CCBAFD5-DA33-4949-9AD7-9D361B565EA5}"/>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0810807" y="238555"/>
            <a:ext cx="1138279" cy="101306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a:extLst>
              <a:ext uri="{FF2B5EF4-FFF2-40B4-BE49-F238E27FC236}">
                <a16:creationId xmlns:a16="http://schemas.microsoft.com/office/drawing/2014/main" id="{48A35129-48BB-4860-B4C3-C4892691E1DB}"/>
              </a:ext>
            </a:extLst>
          </p:cNvPr>
          <p:cNvPicPr>
            <a:picLocks noChangeAspect="1"/>
          </p:cNvPicPr>
          <p:nvPr/>
        </p:nvPicPr>
        <p:blipFill>
          <a:blip r:embed="rId7"/>
          <a:stretch>
            <a:fillRect/>
          </a:stretch>
        </p:blipFill>
        <p:spPr>
          <a:xfrm>
            <a:off x="5479318" y="4624484"/>
            <a:ext cx="1569737" cy="2205509"/>
          </a:xfrm>
          <a:prstGeom prst="rect">
            <a:avLst/>
          </a:prstGeom>
        </p:spPr>
      </p:pic>
      <p:pic>
        <p:nvPicPr>
          <p:cNvPr id="6" name="Picture 5">
            <a:extLst>
              <a:ext uri="{FF2B5EF4-FFF2-40B4-BE49-F238E27FC236}">
                <a16:creationId xmlns:a16="http://schemas.microsoft.com/office/drawing/2014/main" id="{EF91326C-9B20-858B-DF83-48047B3D4B4B}"/>
              </a:ext>
            </a:extLst>
          </p:cNvPr>
          <p:cNvPicPr>
            <a:picLocks noChangeAspect="1"/>
          </p:cNvPicPr>
          <p:nvPr/>
        </p:nvPicPr>
        <p:blipFill>
          <a:blip r:embed="rId8"/>
          <a:stretch>
            <a:fillRect/>
          </a:stretch>
        </p:blipFill>
        <p:spPr>
          <a:xfrm>
            <a:off x="10483910" y="1921960"/>
            <a:ext cx="1569736" cy="2113252"/>
          </a:xfrm>
          <a:prstGeom prst="rect">
            <a:avLst/>
          </a:prstGeom>
        </p:spPr>
      </p:pic>
    </p:spTree>
    <p:extLst>
      <p:ext uri="{BB962C8B-B14F-4D97-AF65-F5344CB8AC3E}">
        <p14:creationId xmlns:p14="http://schemas.microsoft.com/office/powerpoint/2010/main" val="2162398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346DC-02C9-467C-B8DE-5A3A51695A58}"/>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40654482-B60B-4A2B-8B86-8C0AE88C5493}"/>
              </a:ext>
            </a:extLst>
          </p:cNvPr>
          <p:cNvPicPr>
            <a:picLocks noChangeAspect="1"/>
          </p:cNvPicPr>
          <p:nvPr/>
        </p:nvPicPr>
        <p:blipFill rotWithShape="1">
          <a:blip r:embed="rId2">
            <a:extLst>
              <a:ext uri="{28A0092B-C50C-407E-A947-70E740481C1C}">
                <a14:useLocalDpi xmlns:a14="http://schemas.microsoft.com/office/drawing/2010/main" val="0"/>
              </a:ext>
            </a:extLst>
          </a:blip>
          <a:srcRect t="14241" b="21657"/>
          <a:stretch/>
        </p:blipFill>
        <p:spPr>
          <a:xfrm>
            <a:off x="6096000" y="412543"/>
            <a:ext cx="4013101" cy="3429969"/>
          </a:xfrm>
          <a:prstGeom prst="rect">
            <a:avLst/>
          </a:prstGeom>
        </p:spPr>
      </p:pic>
      <p:pic>
        <p:nvPicPr>
          <p:cNvPr id="6" name="Picture 5">
            <a:extLst>
              <a:ext uri="{FF2B5EF4-FFF2-40B4-BE49-F238E27FC236}">
                <a16:creationId xmlns:a16="http://schemas.microsoft.com/office/drawing/2014/main" id="{17AAD99B-B313-4834-AFC3-70FDED5E89ED}"/>
              </a:ext>
            </a:extLst>
          </p:cNvPr>
          <p:cNvPicPr>
            <a:picLocks noChangeAspect="1"/>
          </p:cNvPicPr>
          <p:nvPr/>
        </p:nvPicPr>
        <p:blipFill rotWithShape="1">
          <a:blip r:embed="rId3">
            <a:extLst>
              <a:ext uri="{28A0092B-C50C-407E-A947-70E740481C1C}">
                <a14:useLocalDpi xmlns:a14="http://schemas.microsoft.com/office/drawing/2010/main" val="0"/>
              </a:ext>
            </a:extLst>
          </a:blip>
          <a:srcRect l="22085" r="3" b="3"/>
          <a:stretch/>
        </p:blipFill>
        <p:spPr>
          <a:xfrm>
            <a:off x="7664694" y="4115135"/>
            <a:ext cx="2260837" cy="2176272"/>
          </a:xfrm>
          <a:prstGeom prst="rect">
            <a:avLst/>
          </a:prstGeom>
        </p:spPr>
      </p:pic>
      <p:pic>
        <p:nvPicPr>
          <p:cNvPr id="7" name="Picture 1" descr="rpsbadge">
            <a:extLst>
              <a:ext uri="{FF2B5EF4-FFF2-40B4-BE49-F238E27FC236}">
                <a16:creationId xmlns:a16="http://schemas.microsoft.com/office/drawing/2014/main" id="{2AF6A64A-3C52-4533-ACF2-2061780BAC8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810807" y="238555"/>
            <a:ext cx="1138279" cy="101306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ontent Placeholder 2">
            <a:extLst>
              <a:ext uri="{FF2B5EF4-FFF2-40B4-BE49-F238E27FC236}">
                <a16:creationId xmlns:a16="http://schemas.microsoft.com/office/drawing/2014/main" id="{E47A8300-6911-4E06-9CD4-73E29A4D9BC5}"/>
              </a:ext>
            </a:extLst>
          </p:cNvPr>
          <p:cNvSpPr txBox="1">
            <a:spLocks/>
          </p:cNvSpPr>
          <p:nvPr/>
        </p:nvSpPr>
        <p:spPr>
          <a:xfrm>
            <a:off x="640080" y="1099930"/>
            <a:ext cx="4754216" cy="5392945"/>
          </a:xfrm>
          <a:prstGeom prst="rect">
            <a:avLst/>
          </a:prstGeom>
          <a:ln w="76200">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atin typeface="Arial" panose="020B0604020202020204" pitchFamily="34" charset="0"/>
              <a:cs typeface="Arial" panose="020B0604020202020204" pitchFamily="34" charset="0"/>
            </a:endParaRPr>
          </a:p>
          <a:p>
            <a:pPr marL="0" indent="0" algn="ctr">
              <a:buNone/>
            </a:pPr>
            <a:r>
              <a:rPr lang="en-GB" sz="3300">
                <a:latin typeface="Arial" panose="020B0604020202020204" pitchFamily="34" charset="0"/>
                <a:cs typeface="Arial" panose="020B0604020202020204" pitchFamily="34" charset="0"/>
              </a:rPr>
              <a:t>Children will enter school via the Area 3 playground door.  The doors will open at 8:45am and close at 8:55am.</a:t>
            </a:r>
          </a:p>
          <a:p>
            <a:pPr marL="0" indent="0" algn="ctr">
              <a:buNone/>
            </a:pPr>
            <a:r>
              <a:rPr lang="en-GB" sz="3300">
                <a:latin typeface="Arial" panose="020B0604020202020204" pitchFamily="34" charset="0"/>
                <a:cs typeface="Arial" panose="020B0604020202020204" pitchFamily="34" charset="0"/>
              </a:rPr>
              <a:t>Children will leave school at 3:30pm.  Children who do not have walking home permission will leave out of the Area 3 playground door.   Children who have walking home permission will leave via Magenta fire door which is situated on the roundabout. </a:t>
            </a:r>
          </a:p>
          <a:p>
            <a:pPr marL="0" indent="0" algn="ctr">
              <a:buFont typeface="Arial" panose="020B0604020202020204" pitchFamily="34" charset="0"/>
              <a:buNone/>
            </a:pPr>
            <a:endParaRPr lang="en-US">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US">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8997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CC6374-0226-4958-83F3-199B836CB0E7}"/>
              </a:ext>
            </a:extLst>
          </p:cNvPr>
          <p:cNvSpPr>
            <a:spLocks noGrp="1"/>
          </p:cNvSpPr>
          <p:nvPr>
            <p:ph idx="1"/>
          </p:nvPr>
        </p:nvSpPr>
        <p:spPr>
          <a:xfrm>
            <a:off x="951529" y="924478"/>
            <a:ext cx="4754216" cy="4747452"/>
          </a:xfrm>
          <a:ln w="76200">
            <a:solidFill>
              <a:srgbClr val="FF0000"/>
            </a:solidFill>
          </a:ln>
        </p:spPr>
        <p:txBody>
          <a:bodyPr>
            <a:normAutofit lnSpcReduction="10000"/>
          </a:bodyPr>
          <a:lstStyle/>
          <a:p>
            <a:pPr marL="0" indent="0" algn="ctr">
              <a:buNone/>
            </a:pPr>
            <a:endParaRPr lang="en-US">
              <a:latin typeface="Arial" panose="020B0604020202020204" pitchFamily="34" charset="0"/>
              <a:cs typeface="Arial" panose="020B0604020202020204" pitchFamily="34" charset="0"/>
            </a:endParaRPr>
          </a:p>
          <a:p>
            <a:pPr marL="0" indent="0" algn="ctr">
              <a:buNone/>
            </a:pPr>
            <a:r>
              <a:rPr lang="en-US">
                <a:latin typeface="Arial" panose="020B0604020202020204" pitchFamily="34" charset="0"/>
                <a:cs typeface="Arial" panose="020B0604020202020204" pitchFamily="34" charset="0"/>
              </a:rPr>
              <a:t>Our PE day is Monday.  The children will need to bring kits in each Monday containing trainers, </a:t>
            </a:r>
            <a:r>
              <a:rPr lang="en-US" err="1">
                <a:latin typeface="Arial" panose="020B0604020202020204" pitchFamily="34" charset="0"/>
                <a:cs typeface="Arial" panose="020B0604020202020204" pitchFamily="34" charset="0"/>
              </a:rPr>
              <a:t>Rickleton</a:t>
            </a:r>
            <a:r>
              <a:rPr lang="en-US">
                <a:latin typeface="Arial" panose="020B0604020202020204" pitchFamily="34" charset="0"/>
                <a:cs typeface="Arial" panose="020B0604020202020204" pitchFamily="34" charset="0"/>
              </a:rPr>
              <a:t> red t-shirt and shorts that are a suitable length. Earrings and watches will need to be removed before physical activity.  </a:t>
            </a:r>
            <a:r>
              <a:rPr lang="en-US" err="1">
                <a:latin typeface="Arial" panose="020B0604020202020204" pitchFamily="34" charset="0"/>
                <a:cs typeface="Arial" panose="020B0604020202020204" pitchFamily="34" charset="0"/>
              </a:rPr>
              <a:t>Mr</a:t>
            </a:r>
            <a:r>
              <a:rPr lang="en-US">
                <a:latin typeface="Arial" panose="020B0604020202020204" pitchFamily="34" charset="0"/>
                <a:cs typeface="Arial" panose="020B0604020202020204" pitchFamily="34" charset="0"/>
              </a:rPr>
              <a:t> O’Brian will be the PE teacher.</a:t>
            </a:r>
          </a:p>
          <a:p>
            <a:pPr marL="0" indent="0" algn="ctr">
              <a:buNone/>
            </a:pPr>
            <a:endParaRPr lang="en-US">
              <a:latin typeface="Arial" panose="020B0604020202020204" pitchFamily="34" charset="0"/>
              <a:cs typeface="Arial" panose="020B0604020202020204" pitchFamily="34" charset="0"/>
            </a:endParaRPr>
          </a:p>
          <a:p>
            <a:pPr marL="0" indent="0" algn="ctr">
              <a:buNone/>
            </a:pPr>
            <a:endParaRPr lang="en-GB">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286848C8-AD54-4285-8F1B-95F50A96B6A0}"/>
              </a:ext>
            </a:extLst>
          </p:cNvPr>
          <p:cNvPicPr>
            <a:picLocks noChangeAspect="1"/>
          </p:cNvPicPr>
          <p:nvPr/>
        </p:nvPicPr>
        <p:blipFill>
          <a:blip r:embed="rId2"/>
          <a:stretch>
            <a:fillRect/>
          </a:stretch>
        </p:blipFill>
        <p:spPr>
          <a:xfrm>
            <a:off x="6096000" y="120320"/>
            <a:ext cx="4598504" cy="6617360"/>
          </a:xfrm>
          <a:prstGeom prst="rect">
            <a:avLst/>
          </a:prstGeom>
        </p:spPr>
      </p:pic>
      <p:pic>
        <p:nvPicPr>
          <p:cNvPr id="11" name="Picture 1" descr="rpsbadge">
            <a:extLst>
              <a:ext uri="{FF2B5EF4-FFF2-40B4-BE49-F238E27FC236}">
                <a16:creationId xmlns:a16="http://schemas.microsoft.com/office/drawing/2014/main" id="{114CCE1E-D4ED-4C5C-8D2D-358C680C1CE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828434" y="150329"/>
            <a:ext cx="1138279" cy="101306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2836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7F47D-EB58-4292-BA62-6064D4C6728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C2F85DD-1027-4932-86E8-D8192F45D4A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BB32674-A49F-4E59-AB2B-DC7C48EA24E5}"/>
              </a:ext>
            </a:extLst>
          </p:cNvPr>
          <p:cNvPicPr>
            <a:picLocks noChangeAspect="1"/>
          </p:cNvPicPr>
          <p:nvPr/>
        </p:nvPicPr>
        <p:blipFill>
          <a:blip r:embed="rId2"/>
          <a:stretch>
            <a:fillRect/>
          </a:stretch>
        </p:blipFill>
        <p:spPr>
          <a:xfrm>
            <a:off x="622753" y="34790"/>
            <a:ext cx="4714693" cy="6823209"/>
          </a:xfrm>
          <a:prstGeom prst="rect">
            <a:avLst/>
          </a:prstGeom>
        </p:spPr>
      </p:pic>
      <p:sp>
        <p:nvSpPr>
          <p:cNvPr id="5" name="Content Placeholder 2">
            <a:extLst>
              <a:ext uri="{FF2B5EF4-FFF2-40B4-BE49-F238E27FC236}">
                <a16:creationId xmlns:a16="http://schemas.microsoft.com/office/drawing/2014/main" id="{6CC3A83C-9774-41D5-9A90-07B01A0FDF2A}"/>
              </a:ext>
            </a:extLst>
          </p:cNvPr>
          <p:cNvSpPr txBox="1">
            <a:spLocks/>
          </p:cNvSpPr>
          <p:nvPr/>
        </p:nvSpPr>
        <p:spPr>
          <a:xfrm>
            <a:off x="6815031" y="1741075"/>
            <a:ext cx="4754216" cy="2155064"/>
          </a:xfrm>
          <a:prstGeom prst="rect">
            <a:avLst/>
          </a:prstGeom>
          <a:ln w="76200">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US">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US">
                <a:latin typeface="Arial" panose="020B0604020202020204" pitchFamily="34" charset="0"/>
                <a:cs typeface="Arial" panose="020B0604020202020204" pitchFamily="34" charset="0"/>
              </a:rPr>
              <a:t>Homework will include a </a:t>
            </a:r>
            <a:r>
              <a:rPr lang="en-US" err="1">
                <a:latin typeface="Arial" panose="020B0604020202020204" pitchFamily="34" charset="0"/>
                <a:cs typeface="Arial" panose="020B0604020202020204" pitchFamily="34" charset="0"/>
              </a:rPr>
              <a:t>maths</a:t>
            </a:r>
            <a:r>
              <a:rPr lang="en-US">
                <a:latin typeface="Arial" panose="020B0604020202020204" pitchFamily="34" charset="0"/>
                <a:cs typeface="Arial" panose="020B0604020202020204" pitchFamily="34" charset="0"/>
              </a:rPr>
              <a:t> task, spellings and reading.  </a:t>
            </a:r>
          </a:p>
          <a:p>
            <a:pPr marL="0" indent="0" algn="ctr">
              <a:buFont typeface="Arial" panose="020B0604020202020204" pitchFamily="34" charset="0"/>
              <a:buNone/>
            </a:pPr>
            <a:endParaRPr lang="en-US">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a:latin typeface="Arial" panose="020B0604020202020204" pitchFamily="34" charset="0"/>
              <a:cs typeface="Arial" panose="020B0604020202020204" pitchFamily="34" charset="0"/>
            </a:endParaRPr>
          </a:p>
        </p:txBody>
      </p:sp>
      <p:pic>
        <p:nvPicPr>
          <p:cNvPr id="6" name="Picture 1" descr="rpsbadge">
            <a:extLst>
              <a:ext uri="{FF2B5EF4-FFF2-40B4-BE49-F238E27FC236}">
                <a16:creationId xmlns:a16="http://schemas.microsoft.com/office/drawing/2014/main" id="{86AF328A-02DE-4E52-B54B-CAC89F74C1F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828434" y="150329"/>
            <a:ext cx="1138279" cy="101306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00731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118A217-87BF-4D30-B81B-49949B9FD7A9}"/>
              </a:ext>
            </a:extLst>
          </p:cNvPr>
          <p:cNvPicPr>
            <a:picLocks noChangeAspect="1"/>
          </p:cNvPicPr>
          <p:nvPr/>
        </p:nvPicPr>
        <p:blipFill>
          <a:blip r:embed="rId2"/>
          <a:stretch>
            <a:fillRect/>
          </a:stretch>
        </p:blipFill>
        <p:spPr>
          <a:xfrm>
            <a:off x="276846" y="49212"/>
            <a:ext cx="5167930" cy="6808787"/>
          </a:xfrm>
          <a:prstGeom prst="rect">
            <a:avLst/>
          </a:prstGeom>
        </p:spPr>
      </p:pic>
      <p:sp>
        <p:nvSpPr>
          <p:cNvPr id="6" name="Content Placeholder 2">
            <a:extLst>
              <a:ext uri="{FF2B5EF4-FFF2-40B4-BE49-F238E27FC236}">
                <a16:creationId xmlns:a16="http://schemas.microsoft.com/office/drawing/2014/main" id="{254B6707-8CE6-4D6C-ADF5-B6B594AADA62}"/>
              </a:ext>
            </a:extLst>
          </p:cNvPr>
          <p:cNvSpPr txBox="1">
            <a:spLocks/>
          </p:cNvSpPr>
          <p:nvPr/>
        </p:nvSpPr>
        <p:spPr>
          <a:xfrm>
            <a:off x="6599584" y="1514681"/>
            <a:ext cx="4754216" cy="4351338"/>
          </a:xfrm>
          <a:prstGeom prst="rect">
            <a:avLst/>
          </a:prstGeom>
          <a:ln w="76200">
            <a:solidFill>
              <a:srgbClr val="FF0000"/>
            </a:solidFill>
          </a:ln>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US" sz="4400">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US" sz="4400">
                <a:latin typeface="Arial" panose="020B0604020202020204" pitchFamily="34" charset="0"/>
                <a:cs typeface="Arial" panose="020B0604020202020204" pitchFamily="34" charset="0"/>
              </a:rPr>
              <a:t>Children need to bring in their reading book, reading record book, spelling log book and a named water bottle to school every day. We would prefer them to use an RPS water bottle.  For space in cloakrooms, we would prefer smaller rucksacks.  Handbags are not suitable for school.</a:t>
            </a:r>
          </a:p>
          <a:p>
            <a:pPr marL="0" indent="0" algn="ctr">
              <a:buFont typeface="Arial" panose="020B0604020202020204" pitchFamily="34" charset="0"/>
              <a:buNone/>
            </a:pPr>
            <a:endParaRPr lang="en-US">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a:latin typeface="Arial" panose="020B0604020202020204" pitchFamily="34" charset="0"/>
              <a:cs typeface="Arial" panose="020B0604020202020204" pitchFamily="34" charset="0"/>
            </a:endParaRPr>
          </a:p>
        </p:txBody>
      </p:sp>
      <p:pic>
        <p:nvPicPr>
          <p:cNvPr id="7" name="Picture 1" descr="rpsbadge">
            <a:extLst>
              <a:ext uri="{FF2B5EF4-FFF2-40B4-BE49-F238E27FC236}">
                <a16:creationId xmlns:a16="http://schemas.microsoft.com/office/drawing/2014/main" id="{EB10C8CB-8D8A-4913-8B30-ABFCB091923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828434" y="150329"/>
            <a:ext cx="1138279" cy="101306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2597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7" name="Rectangle 1030">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38" name="Arc 1032">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A85F4CA-C814-4502-B381-A31E89802444}"/>
              </a:ext>
            </a:extLst>
          </p:cNvPr>
          <p:cNvSpPr>
            <a:spLocks noGrp="1"/>
          </p:cNvSpPr>
          <p:nvPr>
            <p:ph type="ctrTitle"/>
          </p:nvPr>
        </p:nvSpPr>
        <p:spPr>
          <a:xfrm>
            <a:off x="7116478" y="2269798"/>
            <a:ext cx="4467792" cy="3060541"/>
          </a:xfrm>
        </p:spPr>
        <p:txBody>
          <a:bodyPr>
            <a:normAutofit fontScale="90000"/>
          </a:bodyPr>
          <a:lstStyle/>
          <a:p>
            <a:r>
              <a:rPr lang="en-GB">
                <a:solidFill>
                  <a:srgbClr val="FFFFFF"/>
                </a:solidFill>
              </a:rPr>
              <a:t>We look forward to seeing you in September!</a:t>
            </a:r>
          </a:p>
        </p:txBody>
      </p:sp>
      <p:sp>
        <p:nvSpPr>
          <p:cNvPr id="1039" name="Oval 1034">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368"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1" descr="rpsbadge">
            <a:extLst>
              <a:ext uri="{FF2B5EF4-FFF2-40B4-BE49-F238E27FC236}">
                <a16:creationId xmlns:a16="http://schemas.microsoft.com/office/drawing/2014/main" id="{3CFC69E3-0733-4DE6-8091-46D963F2150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06747" y="1536836"/>
            <a:ext cx="4252055" cy="378432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142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cac8201-e823-4a6b-92d0-f56140199823">
      <Terms xmlns="http://schemas.microsoft.com/office/infopath/2007/PartnerControls"/>
    </lcf76f155ced4ddcb4097134ff3c332f>
    <TaxCatchAll xmlns="5d54b948-dcb7-4eec-a250-12f047c03f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C2F030196D72149974043AD9C5168DB" ma:contentTypeVersion="13" ma:contentTypeDescription="Create a new document." ma:contentTypeScope="" ma:versionID="484c1853436bc360a78f54164ec4af57">
  <xsd:schema xmlns:xsd="http://www.w3.org/2001/XMLSchema" xmlns:xs="http://www.w3.org/2001/XMLSchema" xmlns:p="http://schemas.microsoft.com/office/2006/metadata/properties" xmlns:ns2="3cac8201-e823-4a6b-92d0-f56140199823" xmlns:ns3="5d54b948-dcb7-4eec-a250-12f047c03f0e" targetNamespace="http://schemas.microsoft.com/office/2006/metadata/properties" ma:root="true" ma:fieldsID="7b49c2198d24c44d2e311c4f7094f470" ns2:_="" ns3:_="">
    <xsd:import namespace="3cac8201-e823-4a6b-92d0-f56140199823"/>
    <xsd:import namespace="5d54b948-dcb7-4eec-a250-12f047c03f0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ac8201-e823-4a6b-92d0-f561401998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bc6f175-7900-4aff-9575-e58580a681f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54b948-dcb7-4eec-a250-12f047c03f0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fb31840-74ef-4790-baa1-dfb1146e50e1}" ma:internalName="TaxCatchAll" ma:showField="CatchAllData" ma:web="5d54b948-dcb7-4eec-a250-12f047c03f0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4CEF607-959B-4A46-9AF7-57C87B8AD770}">
  <ds:schemaRefs>
    <ds:schemaRef ds:uri="03763e66-aba6-4186-96da-4359db23250e"/>
    <ds:schemaRef ds:uri="aece3364-65c0-4e43-aa7f-a7efba30b8e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21102539-8711-4E07-B592-BA333BDD05C9}">
  <ds:schemaRefs>
    <ds:schemaRef ds:uri="http://schemas.microsoft.com/sharepoint/v3/contenttype/forms"/>
  </ds:schemaRefs>
</ds:datastoreItem>
</file>

<file path=customXml/itemProps3.xml><?xml version="1.0" encoding="utf-8"?>
<ds:datastoreItem xmlns:ds="http://schemas.openxmlformats.org/officeDocument/2006/customXml" ds:itemID="{128EAD11-A5CC-478C-AAAC-0B1A2448B110}"/>
</file>

<file path=docProps/app.xml><?xml version="1.0" encoding="utf-8"?>
<Properties xmlns="http://schemas.openxmlformats.org/officeDocument/2006/extended-properties" xmlns:vt="http://schemas.openxmlformats.org/officeDocument/2006/docPropsVTypes">
  <Template>TM03090434[[fn=Wood Type]]</Template>
  <TotalTime>0</TotalTime>
  <Words>223</Words>
  <Application>Microsoft Office PowerPoint</Application>
  <PresentationFormat>Widescreen</PresentationFormat>
  <Paragraphs>18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Welcome to Year Six </vt:lpstr>
      <vt:lpstr>PowerPoint Presentation</vt:lpstr>
      <vt:lpstr>PowerPoint Presentation</vt:lpstr>
      <vt:lpstr>PowerPoint Presentation</vt:lpstr>
      <vt:lpstr>PowerPoint Presentation</vt:lpstr>
      <vt:lpstr>PowerPoint Presentation</vt:lpstr>
      <vt:lpstr>We look forward to seeing you in September!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Six</dc:title>
  <dc:creator>Helen Couling</dc:creator>
  <cp:lastModifiedBy>Jan Price</cp:lastModifiedBy>
  <cp:revision>5</cp:revision>
  <dcterms:created xsi:type="dcterms:W3CDTF">2023-07-14T14:50:41Z</dcterms:created>
  <dcterms:modified xsi:type="dcterms:W3CDTF">2026-07-17T15:01:55Z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0x0101005C2F030196D72149974043AD9C5168DB</vt:lpwstr>
  </property>
  <property fmtid="{D5CDD505-2E9C-101B-9397-08002B2CF9AE}" pid="3" name="MediaServiceImageTags">
    <vt:lpwstr/>
  </property>
</Properties>
</file>